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7"/>
  </p:notesMasterIdLst>
  <p:sldIdLst>
    <p:sldId id="256" r:id="rId2"/>
    <p:sldId id="309" r:id="rId3"/>
    <p:sldId id="257" r:id="rId4"/>
    <p:sldId id="307" r:id="rId5"/>
    <p:sldId id="259" r:id="rId6"/>
    <p:sldId id="260" r:id="rId7"/>
    <p:sldId id="298" r:id="rId8"/>
    <p:sldId id="261" r:id="rId9"/>
    <p:sldId id="262" r:id="rId10"/>
    <p:sldId id="293" r:id="rId11"/>
    <p:sldId id="290" r:id="rId12"/>
    <p:sldId id="291" r:id="rId13"/>
    <p:sldId id="294" r:id="rId14"/>
    <p:sldId id="296" r:id="rId15"/>
    <p:sldId id="263" r:id="rId16"/>
    <p:sldId id="303" r:id="rId17"/>
    <p:sldId id="304" r:id="rId18"/>
    <p:sldId id="305" r:id="rId19"/>
    <p:sldId id="306" r:id="rId20"/>
    <p:sldId id="264" r:id="rId21"/>
    <p:sldId id="265" r:id="rId22"/>
    <p:sldId id="299" r:id="rId23"/>
    <p:sldId id="268" r:id="rId24"/>
    <p:sldId id="272" r:id="rId25"/>
    <p:sldId id="273" r:id="rId26"/>
    <p:sldId id="275" r:id="rId27"/>
    <p:sldId id="276" r:id="rId28"/>
    <p:sldId id="277" r:id="rId29"/>
    <p:sldId id="308" r:id="rId30"/>
    <p:sldId id="278" r:id="rId31"/>
    <p:sldId id="279" r:id="rId32"/>
    <p:sldId id="310" r:id="rId33"/>
    <p:sldId id="288" r:id="rId34"/>
    <p:sldId id="295" r:id="rId35"/>
    <p:sldId id="289" r:id="rId36"/>
  </p:sldIdLst>
  <p:sldSz cx="12192000" cy="6858000"/>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iBRxKtUgMofZk0YkHN8LlgWzik6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9: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39: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41: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p41: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8: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8: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9: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0: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p10: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3: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13: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7: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17: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8: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18: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0: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20: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1: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21: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2: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22: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3: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23: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4: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24: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3: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p33: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40: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40: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4: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p34: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4: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5: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7: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8: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p38: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5: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3" name="Google Shape;323;p35: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6: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9" name="Google Shape;329;p36: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4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5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5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5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4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4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4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4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5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5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52"/>
          <p:cNvSpPr>
            <a:spLocks noGrp="1"/>
          </p:cNvSpPr>
          <p:nvPr>
            <p:ph type="pic" idx="2"/>
          </p:nvPr>
        </p:nvSpPr>
        <p:spPr>
          <a:xfrm>
            <a:off x="5183188" y="987425"/>
            <a:ext cx="6172200" cy="4873625"/>
          </a:xfrm>
          <a:prstGeom prst="rect">
            <a:avLst/>
          </a:prstGeom>
          <a:noFill/>
          <a:ln>
            <a:noFill/>
          </a:ln>
        </p:spPr>
      </p:sp>
      <p:sp>
        <p:nvSpPr>
          <p:cNvPr id="64" name="Google Shape;64;p5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tapestry.info/security"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tapestry.info/parents-carers.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purplemash.com/login/" TargetMode="External"/><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haddenhaminfant.bucks.sch.uk/web"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ved=0ahUKEwizke6In6POAhWBahoKHeT9DnoQjRwIBw&amp;url=http://www.readingrockets.org/reading-topics/phonics-and-decoding&amp;bvm=bv.128617741,d.d2s&amp;psig=AFQjCNF49nFRkfCerXUeuMpONYT87wgApg&amp;ust=1470244584523415" TargetMode="External"/><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hyperlink" Target="http://www.google.co.uk/url?sa=i&amp;rct=j&amp;q=&amp;esrc=s&amp;source=images&amp;cd=&amp;cad=rja&amp;uact=8&amp;ved=0ahUKEwic9rCS7p_OAhVTGhQKHdngBHMQjRwIBw&amp;url=http://www.telegraph.co.uk/education/educationopinion/11810000/Lets-get-every-child-reading-widely-and-well.html&amp;bvm=bv.128617741,d.d24&amp;psig=AFQjCNEwHg5sQoEI9EUdXlypMOPZWbprJw&amp;ust=1470128605343026" TargetMode="Externa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ww.oxfordowl.co.uk/for-home/reading/phonics-made-easy/" TargetMode="External"/><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hyperlink" Target="https://home.oxfordowl.co.uk/reading/phonics/" TargetMode="External"/><Relationship Id="rId10" Type="http://schemas.openxmlformats.org/officeDocument/2006/relationships/image" Target="../media/image43.png"/><Relationship Id="rId4" Type="http://schemas.openxmlformats.org/officeDocument/2006/relationships/hyperlink" Target="https://www.youtube.com/watch?v=UCI2mu7URBc" TargetMode="External"/><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youtube.com/watch?v=w-P6DlWDGl0"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home.oxfordowl.co.uk/learning-at-home-4-5/" TargetMode="External"/><Relationship Id="rId7" Type="http://schemas.openxmlformats.org/officeDocument/2006/relationships/hyperlink" Target="https://www.youtube.com/watch?v=K0usFfRGj68"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youtube.com/channel/UCF7b31eemNHalOm6UIG6eiQ/videos" TargetMode="External"/><Relationship Id="rId5" Type="http://schemas.openxmlformats.org/officeDocument/2006/relationships/hyperlink" Target="https://phonicsfamilycom.wordpress.com/printables/" TargetMode="External"/><Relationship Id="rId4" Type="http://schemas.openxmlformats.org/officeDocument/2006/relationships/hyperlink" Target="https://phonicsfamilycom.wordpress.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a:off x="0" y="276225"/>
            <a:ext cx="11067642" cy="6388285"/>
          </a:xfrm>
          <a:prstGeom prst="rect">
            <a:avLst/>
          </a:prstGeom>
          <a:noFill/>
          <a:ln>
            <a:noFill/>
          </a:ln>
          <a:effectLst>
            <a:outerShdw dist="50800" dir="5400000" algn="ctr" rotWithShape="0">
              <a:srgbClr val="000000"/>
            </a:outerShdw>
          </a:effectLst>
        </p:spPr>
      </p:pic>
      <p:sp>
        <p:nvSpPr>
          <p:cNvPr id="85" name="Google Shape;85;p1"/>
          <p:cNvSpPr txBox="1">
            <a:spLocks noGrp="1"/>
          </p:cNvSpPr>
          <p:nvPr>
            <p:ph type="ctrTitle"/>
          </p:nvPr>
        </p:nvSpPr>
        <p:spPr>
          <a:xfrm>
            <a:off x="3630522" y="3830138"/>
            <a:ext cx="7437120" cy="197353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Calibri"/>
              <a:buNone/>
            </a:pPr>
            <a:r>
              <a:rPr lang="en-GB" sz="4400" dirty="0"/>
              <a:t>Welcome to the </a:t>
            </a:r>
            <a:r>
              <a:rPr lang="en-GB" sz="4400" dirty="0" smtClean="0"/>
              <a:t>EYFS at </a:t>
            </a:r>
            <a:r>
              <a:rPr lang="en-GB" sz="4400" dirty="0" err="1" smtClean="0"/>
              <a:t>Haddenham</a:t>
            </a:r>
            <a:r>
              <a:rPr lang="en-GB" sz="4400" dirty="0" smtClean="0"/>
              <a:t> Community Infant School</a:t>
            </a:r>
            <a:endParaRPr sz="4400" dirty="0"/>
          </a:p>
        </p:txBody>
      </p:sp>
      <p:sp>
        <p:nvSpPr>
          <p:cNvPr id="86" name="Google Shape;86;p1"/>
          <p:cNvSpPr txBox="1">
            <a:spLocks noGrp="1"/>
          </p:cNvSpPr>
          <p:nvPr>
            <p:ph type="subTitle" idx="1"/>
          </p:nvPr>
        </p:nvSpPr>
        <p:spPr>
          <a:xfrm>
            <a:off x="4686300" y="5927499"/>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GB" dirty="0"/>
              <a:t>September </a:t>
            </a:r>
            <a:r>
              <a:rPr lang="en-GB" dirty="0" smtClean="0"/>
              <a:t>2024</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Medical Information</a:t>
            </a:r>
            <a:endParaRPr/>
          </a:p>
        </p:txBody>
      </p:sp>
      <p:sp>
        <p:nvSpPr>
          <p:cNvPr id="348" name="Google Shape;348;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GB"/>
              <a:t>Medicines</a:t>
            </a:r>
            <a:endParaRPr/>
          </a:p>
          <a:p>
            <a:pPr marL="685800" lvl="1" indent="-228600" algn="l" rtl="0">
              <a:lnSpc>
                <a:spcPct val="90000"/>
              </a:lnSpc>
              <a:spcBef>
                <a:spcPts val="500"/>
              </a:spcBef>
              <a:spcAft>
                <a:spcPts val="0"/>
              </a:spcAft>
              <a:buClr>
                <a:schemeClr val="dk1"/>
              </a:buClr>
              <a:buSzPts val="2400"/>
              <a:buChar char="•"/>
            </a:pPr>
            <a:r>
              <a:rPr lang="en-GB"/>
              <a:t>Medical form to be completed</a:t>
            </a:r>
            <a:endParaRPr/>
          </a:p>
          <a:p>
            <a:pPr marL="685800" lvl="1" indent="-228600" algn="l" rtl="0">
              <a:lnSpc>
                <a:spcPct val="90000"/>
              </a:lnSpc>
              <a:spcBef>
                <a:spcPts val="500"/>
              </a:spcBef>
              <a:spcAft>
                <a:spcPts val="0"/>
              </a:spcAft>
              <a:buClr>
                <a:schemeClr val="dk1"/>
              </a:buClr>
              <a:buSzPts val="2400"/>
              <a:buChar char="•"/>
            </a:pPr>
            <a:r>
              <a:rPr lang="en-GB"/>
              <a:t>Children shouldn’t administer medicine themselves</a:t>
            </a:r>
            <a:endParaRPr/>
          </a:p>
          <a:p>
            <a:pPr marL="0" lvl="0" indent="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GB"/>
              <a:t>Inhalers/Epipens</a:t>
            </a:r>
            <a:endParaRPr/>
          </a:p>
          <a:p>
            <a:pPr marL="685800" lvl="1" indent="-228600" algn="l" rtl="0">
              <a:lnSpc>
                <a:spcPct val="90000"/>
              </a:lnSpc>
              <a:spcBef>
                <a:spcPts val="500"/>
              </a:spcBef>
              <a:spcAft>
                <a:spcPts val="0"/>
              </a:spcAft>
              <a:buClr>
                <a:schemeClr val="dk1"/>
              </a:buClr>
              <a:buSzPts val="2400"/>
              <a:buChar char="•"/>
            </a:pPr>
            <a:r>
              <a:rPr lang="en-GB"/>
              <a:t>Children can’t leave the school site if their inhaler/Epipen isn’t in school</a:t>
            </a:r>
            <a:endParaRPr/>
          </a:p>
          <a:p>
            <a:pPr marL="685800" lvl="1" indent="-228600" algn="l" rtl="0">
              <a:lnSpc>
                <a:spcPct val="90000"/>
              </a:lnSpc>
              <a:spcBef>
                <a:spcPts val="500"/>
              </a:spcBef>
              <a:spcAft>
                <a:spcPts val="0"/>
              </a:spcAft>
              <a:buClr>
                <a:schemeClr val="dk1"/>
              </a:buClr>
              <a:buSzPts val="2400"/>
              <a:buChar char="•"/>
            </a:pPr>
            <a:r>
              <a:rPr lang="en-GB"/>
              <a:t>Medical labels on the box</a:t>
            </a:r>
            <a:endParaRPr/>
          </a:p>
        </p:txBody>
      </p:sp>
      <p:pic>
        <p:nvPicPr>
          <p:cNvPr id="349" name="Google Shape;349;p38"/>
          <p:cNvPicPr preferRelativeResize="0"/>
          <p:nvPr/>
        </p:nvPicPr>
        <p:blipFill rotWithShape="1">
          <a:blip r:embed="rId3">
            <a:alphaModFix/>
          </a:blip>
          <a:srcRect l="23266" t="33682" r="64602" b="46228"/>
          <a:stretch/>
        </p:blipFill>
        <p:spPr>
          <a:xfrm>
            <a:off x="7680177" y="4581128"/>
            <a:ext cx="2063477" cy="183186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5"/>
          <p:cNvSpPr txBox="1">
            <a:spLocks noGrp="1"/>
          </p:cNvSpPr>
          <p:nvPr>
            <p:ph type="body" idx="1"/>
          </p:nvPr>
        </p:nvSpPr>
        <p:spPr>
          <a:xfrm>
            <a:off x="838200" y="1611086"/>
            <a:ext cx="10515600" cy="4565877"/>
          </a:xfrm>
          <a:prstGeom prst="rect">
            <a:avLst/>
          </a:prstGeom>
          <a:noFill/>
          <a:ln>
            <a:noFill/>
          </a:ln>
        </p:spPr>
        <p:txBody>
          <a:bodyPr spcFirstLastPara="1" wrap="square" lIns="91425" tIns="45700" rIns="91425" bIns="45700" anchor="t" anchorCtr="0">
            <a:normAutofit fontScale="62500" lnSpcReduction="20000"/>
          </a:bodyPr>
          <a:lstStyle/>
          <a:p>
            <a:pPr marL="0" lvl="0" indent="0" algn="ctr" rtl="0">
              <a:lnSpc>
                <a:spcPct val="90000"/>
              </a:lnSpc>
              <a:spcBef>
                <a:spcPts val="0"/>
              </a:spcBef>
              <a:spcAft>
                <a:spcPts val="0"/>
              </a:spcAft>
              <a:buClr>
                <a:schemeClr val="dk1"/>
              </a:buClr>
              <a:buSzPct val="100000"/>
              <a:buNone/>
            </a:pPr>
            <a:r>
              <a:rPr lang="en-GB" dirty="0"/>
              <a:t>We </a:t>
            </a:r>
            <a:r>
              <a:rPr lang="en-GB" dirty="0" smtClean="0"/>
              <a:t>use Tapestry </a:t>
            </a:r>
            <a:r>
              <a:rPr lang="en-GB" dirty="0"/>
              <a:t>as our online learning </a:t>
            </a:r>
            <a:r>
              <a:rPr lang="en-GB" dirty="0" smtClean="0"/>
              <a:t>journal.</a:t>
            </a:r>
            <a:endParaRPr dirty="0"/>
          </a:p>
          <a:p>
            <a:pPr marL="0" lvl="0" indent="0" algn="ctr" rtl="0">
              <a:lnSpc>
                <a:spcPct val="90000"/>
              </a:lnSpc>
              <a:spcBef>
                <a:spcPts val="1000"/>
              </a:spcBef>
              <a:spcAft>
                <a:spcPts val="0"/>
              </a:spcAft>
              <a:buClr>
                <a:schemeClr val="dk1"/>
              </a:buClr>
              <a:buSzPct val="100000"/>
              <a:buNone/>
            </a:pPr>
            <a:r>
              <a:rPr lang="en-GB" dirty="0"/>
              <a:t>Tapestry allows you to login with a secure username and password so you can view all your children’s observations, photographs and videos. You can like and comment on observations that we add for your child and it’s also possible for you to add your own observations. Your comments and own observations will allow us to find out about which activities your child really enjoyed and the learning they get up to at home.</a:t>
            </a:r>
            <a:endParaRPr dirty="0"/>
          </a:p>
          <a:p>
            <a:pPr marL="0" lvl="0" indent="0" algn="ctr" rtl="0">
              <a:lnSpc>
                <a:spcPct val="90000"/>
              </a:lnSpc>
              <a:spcBef>
                <a:spcPts val="1000"/>
              </a:spcBef>
              <a:spcAft>
                <a:spcPts val="0"/>
              </a:spcAft>
              <a:buClr>
                <a:schemeClr val="dk1"/>
              </a:buClr>
              <a:buSzPct val="100000"/>
              <a:buNone/>
            </a:pPr>
            <a:r>
              <a:rPr lang="en-GB" dirty="0"/>
              <a:t>All data that is entered to Tapestry is stored securely on their servers. If you are interested in finding out more information about this, you can go to </a:t>
            </a:r>
            <a:r>
              <a:rPr lang="en-GB" u="sng" dirty="0">
                <a:solidFill>
                  <a:schemeClr val="hlink"/>
                </a:solidFill>
                <a:hlinkClick r:id="rId3"/>
              </a:rPr>
              <a:t>https://tapestry.info/security</a:t>
            </a:r>
            <a:endParaRPr dirty="0"/>
          </a:p>
          <a:p>
            <a:pPr marL="0" lvl="0" indent="0" algn="ctr" rtl="0">
              <a:lnSpc>
                <a:spcPct val="90000"/>
              </a:lnSpc>
              <a:spcBef>
                <a:spcPts val="1000"/>
              </a:spcBef>
              <a:spcAft>
                <a:spcPts val="0"/>
              </a:spcAft>
              <a:buClr>
                <a:schemeClr val="dk1"/>
              </a:buClr>
              <a:buSzPct val="100000"/>
              <a:buNone/>
            </a:pPr>
            <a:r>
              <a:rPr lang="en-GB" dirty="0"/>
              <a:t>Once we have set you up with an account you will be able to login using any web browser from tapestryjournal.com or by downloading the Tapestry app from the Play or App store, depending on what type of device you are using. Remember, if you are going to use the App version of Tapestry to ensure auto updates are turned on for your device so you always have the most up to date version of the app.</a:t>
            </a:r>
            <a:endParaRPr dirty="0"/>
          </a:p>
          <a:p>
            <a:pPr marL="0" lvl="0" indent="0" algn="ctr" rtl="0">
              <a:lnSpc>
                <a:spcPct val="90000"/>
              </a:lnSpc>
              <a:spcBef>
                <a:spcPts val="1000"/>
              </a:spcBef>
              <a:spcAft>
                <a:spcPts val="0"/>
              </a:spcAft>
              <a:buClr>
                <a:schemeClr val="dk1"/>
              </a:buClr>
              <a:buSzPct val="100000"/>
              <a:buNone/>
            </a:pPr>
            <a:r>
              <a:rPr lang="en-GB" dirty="0"/>
              <a:t>We will set you up using your email address and once this has been done, you will receive an activation email from which you can set up your own password to login with. You will also be asked to set up a 4-digit PIN which you can use on the Tapestry app to quickly log back in once you’ve initially logged in. Do remember to keep an eye out on your spam/junk folders for this email.</a:t>
            </a:r>
            <a:endParaRPr dirty="0"/>
          </a:p>
          <a:p>
            <a:pPr marL="0" lvl="0" indent="0" algn="ctr" rtl="0">
              <a:lnSpc>
                <a:spcPct val="90000"/>
              </a:lnSpc>
              <a:spcBef>
                <a:spcPts val="1000"/>
              </a:spcBef>
              <a:spcAft>
                <a:spcPts val="0"/>
              </a:spcAft>
              <a:buClr>
                <a:schemeClr val="dk1"/>
              </a:buClr>
              <a:buSzPct val="100000"/>
              <a:buNone/>
            </a:pPr>
            <a:r>
              <a:rPr lang="en-GB" dirty="0"/>
              <a:t>We do hope you enjoy using Tapestry, do let us know if you have any questions about it.</a:t>
            </a:r>
            <a:endParaRPr dirty="0"/>
          </a:p>
          <a:p>
            <a:pPr marL="0" lvl="0" indent="0" algn="ctr"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r>
              <a:rPr lang="en-GB" dirty="0"/>
              <a:t>Tapestry information for parents- </a:t>
            </a:r>
            <a:r>
              <a:rPr lang="en-GB" u="sng" dirty="0">
                <a:solidFill>
                  <a:schemeClr val="hlink"/>
                </a:solidFill>
                <a:hlinkClick r:id="rId4"/>
              </a:rPr>
              <a:t>https://tapestry.info/parents-carers.html</a:t>
            </a:r>
            <a:endParaRPr dirty="0"/>
          </a:p>
          <a:p>
            <a:pPr marL="0" lvl="0" indent="0" algn="ctr" rtl="0">
              <a:lnSpc>
                <a:spcPct val="90000"/>
              </a:lnSpc>
              <a:spcBef>
                <a:spcPts val="1000"/>
              </a:spcBef>
              <a:spcAft>
                <a:spcPts val="0"/>
              </a:spcAft>
              <a:buClr>
                <a:schemeClr val="dk1"/>
              </a:buClr>
              <a:buSzPct val="100000"/>
              <a:buNone/>
            </a:pPr>
            <a:endParaRPr dirty="0"/>
          </a:p>
        </p:txBody>
      </p:sp>
      <p:pic>
        <p:nvPicPr>
          <p:cNvPr id="326" name="Google Shape;326;p35"/>
          <p:cNvPicPr preferRelativeResize="0"/>
          <p:nvPr/>
        </p:nvPicPr>
        <p:blipFill rotWithShape="1">
          <a:blip r:embed="rId5">
            <a:alphaModFix/>
          </a:blip>
          <a:srcRect/>
          <a:stretch/>
        </p:blipFill>
        <p:spPr>
          <a:xfrm>
            <a:off x="838200" y="505098"/>
            <a:ext cx="3009900" cy="981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6"/>
          <p:cNvSpPr txBox="1">
            <a:spLocks noGrp="1"/>
          </p:cNvSpPr>
          <p:nvPr>
            <p:ph type="body" idx="1"/>
          </p:nvPr>
        </p:nvSpPr>
        <p:spPr>
          <a:xfrm>
            <a:off x="527168" y="2127068"/>
            <a:ext cx="8229600" cy="2789664"/>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GB"/>
              <a:t>-School log in</a:t>
            </a:r>
            <a:endParaRPr/>
          </a:p>
          <a:p>
            <a:pPr marL="228600" lvl="0" indent="-228600" algn="l" rtl="0">
              <a:lnSpc>
                <a:spcPct val="90000"/>
              </a:lnSpc>
              <a:spcBef>
                <a:spcPts val="1000"/>
              </a:spcBef>
              <a:spcAft>
                <a:spcPts val="0"/>
              </a:spcAft>
              <a:buClr>
                <a:schemeClr val="dk1"/>
              </a:buClr>
              <a:buSzPts val="2800"/>
              <a:buChar char="•"/>
            </a:pPr>
            <a:r>
              <a:rPr lang="en-GB"/>
              <a:t>-Childs log in</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GB" u="sng">
                <a:solidFill>
                  <a:schemeClr val="hlink"/>
                </a:solidFill>
                <a:hlinkClick r:id="rId3"/>
              </a:rPr>
              <a:t>https://www.purplemash.com/login/</a:t>
            </a:r>
            <a:endParaRPr/>
          </a:p>
          <a:p>
            <a:pPr marL="0" lvl="0" indent="0" algn="l" rtl="0">
              <a:lnSpc>
                <a:spcPct val="90000"/>
              </a:lnSpc>
              <a:spcBef>
                <a:spcPts val="1000"/>
              </a:spcBef>
              <a:spcAft>
                <a:spcPts val="0"/>
              </a:spcAft>
              <a:buClr>
                <a:schemeClr val="dk1"/>
              </a:buClr>
              <a:buSzPts val="2800"/>
              <a:buNone/>
            </a:pPr>
            <a:endParaRPr/>
          </a:p>
        </p:txBody>
      </p:sp>
      <p:pic>
        <p:nvPicPr>
          <p:cNvPr id="332" name="Google Shape;332;p36"/>
          <p:cNvPicPr preferRelativeResize="0"/>
          <p:nvPr/>
        </p:nvPicPr>
        <p:blipFill rotWithShape="1">
          <a:blip r:embed="rId4">
            <a:alphaModFix/>
          </a:blip>
          <a:srcRect l="13793" t="11818" r="71915" b="67501"/>
          <a:stretch/>
        </p:blipFill>
        <p:spPr>
          <a:xfrm>
            <a:off x="151047" y="74658"/>
            <a:ext cx="2540968" cy="1860823"/>
          </a:xfrm>
          <a:prstGeom prst="rect">
            <a:avLst/>
          </a:prstGeom>
          <a:noFill/>
          <a:ln>
            <a:noFill/>
          </a:ln>
        </p:spPr>
      </p:pic>
      <p:pic>
        <p:nvPicPr>
          <p:cNvPr id="333" name="Google Shape;333;p36"/>
          <p:cNvPicPr preferRelativeResize="0"/>
          <p:nvPr/>
        </p:nvPicPr>
        <p:blipFill rotWithShape="1">
          <a:blip r:embed="rId5">
            <a:alphaModFix/>
          </a:blip>
          <a:srcRect l="11135" t="9750" r="10924" b="14910"/>
          <a:stretch/>
        </p:blipFill>
        <p:spPr>
          <a:xfrm>
            <a:off x="2870688" y="66071"/>
            <a:ext cx="6038328" cy="3930407"/>
          </a:xfrm>
          <a:prstGeom prst="rect">
            <a:avLst/>
          </a:prstGeom>
          <a:noFill/>
          <a:ln>
            <a:noFill/>
          </a:ln>
        </p:spPr>
      </p:pic>
      <p:pic>
        <p:nvPicPr>
          <p:cNvPr id="334" name="Google Shape;334;p36"/>
          <p:cNvPicPr preferRelativeResize="0"/>
          <p:nvPr/>
        </p:nvPicPr>
        <p:blipFill rotWithShape="1">
          <a:blip r:embed="rId6">
            <a:alphaModFix/>
          </a:blip>
          <a:srcRect l="60507" t="19280" r="14407" b="58569"/>
          <a:stretch/>
        </p:blipFill>
        <p:spPr>
          <a:xfrm>
            <a:off x="6367621" y="3856476"/>
            <a:ext cx="5135640" cy="2503686"/>
          </a:xfrm>
          <a:prstGeom prst="rect">
            <a:avLst/>
          </a:prstGeom>
          <a:noFill/>
          <a:ln>
            <a:noFill/>
          </a:ln>
        </p:spPr>
      </p:pic>
      <p:pic>
        <p:nvPicPr>
          <p:cNvPr id="335" name="Google Shape;335;p36"/>
          <p:cNvPicPr preferRelativeResize="0"/>
          <p:nvPr/>
        </p:nvPicPr>
        <p:blipFill rotWithShape="1">
          <a:blip r:embed="rId7">
            <a:alphaModFix/>
          </a:blip>
          <a:srcRect/>
          <a:stretch/>
        </p:blipFill>
        <p:spPr>
          <a:xfrm>
            <a:off x="8935441" y="74657"/>
            <a:ext cx="3154914" cy="2200235"/>
          </a:xfrm>
          <a:prstGeom prst="rect">
            <a:avLst/>
          </a:prstGeom>
          <a:noFill/>
          <a:ln>
            <a:noFill/>
          </a:ln>
        </p:spPr>
      </p:pic>
      <p:sp>
        <p:nvSpPr>
          <p:cNvPr id="336" name="Google Shape;336;p36"/>
          <p:cNvSpPr/>
          <p:nvPr/>
        </p:nvSpPr>
        <p:spPr>
          <a:xfrm>
            <a:off x="8652265" y="3666308"/>
            <a:ext cx="1756130" cy="1706880"/>
          </a:xfrm>
          <a:prstGeom prst="ellipse">
            <a:avLst/>
          </a:prstGeom>
          <a:noFill/>
          <a:ln w="571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Key Information </a:t>
            </a:r>
            <a:endParaRPr/>
          </a:p>
        </p:txBody>
      </p:sp>
      <p:sp>
        <p:nvSpPr>
          <p:cNvPr id="355" name="Google Shape;355;p39"/>
          <p:cNvSpPr txBox="1">
            <a:spLocks noGrp="1"/>
          </p:cNvSpPr>
          <p:nvPr>
            <p:ph type="body" idx="1"/>
          </p:nvPr>
        </p:nvSpPr>
        <p:spPr>
          <a:xfrm>
            <a:off x="407775" y="1405300"/>
            <a:ext cx="11475000" cy="47718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GB" dirty="0"/>
              <a:t>Significant to year group;</a:t>
            </a:r>
            <a:endParaRPr sz="2000" dirty="0"/>
          </a:p>
          <a:p>
            <a:pPr marL="685800" lvl="1" indent="-228600" algn="l" rtl="0">
              <a:spcBef>
                <a:spcPts val="500"/>
              </a:spcBef>
              <a:spcAft>
                <a:spcPts val="0"/>
              </a:spcAft>
              <a:buSzPts val="1800"/>
              <a:buChar char="•"/>
            </a:pPr>
            <a:r>
              <a:rPr lang="en-GB" dirty="0"/>
              <a:t> Working towards Early learning </a:t>
            </a:r>
            <a:r>
              <a:rPr lang="en-GB" dirty="0" smtClean="0"/>
              <a:t>goals (see handout)</a:t>
            </a:r>
            <a:endParaRPr dirty="0"/>
          </a:p>
          <a:p>
            <a:pPr marL="736092" lvl="1" indent="-342900" algn="l" rtl="0">
              <a:lnSpc>
                <a:spcPct val="90000"/>
              </a:lnSpc>
              <a:spcBef>
                <a:spcPts val="500"/>
              </a:spcBef>
              <a:spcAft>
                <a:spcPts val="0"/>
              </a:spcAft>
              <a:buClr>
                <a:schemeClr val="dk1"/>
              </a:buClr>
              <a:buSzPts val="2400"/>
              <a:buChar char="•"/>
            </a:pPr>
            <a:r>
              <a:rPr lang="en-GB" dirty="0"/>
              <a:t>Baseline </a:t>
            </a:r>
            <a:r>
              <a:rPr lang="en-GB" dirty="0" smtClean="0"/>
              <a:t>assessment – Within the first six weeks</a:t>
            </a:r>
            <a:endParaRPr lang="en-GB" dirty="0"/>
          </a:p>
          <a:p>
            <a:pPr marL="736092" lvl="1" indent="-342900" algn="l" rtl="0">
              <a:lnSpc>
                <a:spcPct val="90000"/>
              </a:lnSpc>
              <a:spcBef>
                <a:spcPts val="500"/>
              </a:spcBef>
              <a:spcAft>
                <a:spcPts val="0"/>
              </a:spcAft>
              <a:buClr>
                <a:schemeClr val="dk1"/>
              </a:buClr>
              <a:buSzPts val="2400"/>
              <a:buChar char="•"/>
            </a:pPr>
            <a:endParaRPr dirty="0"/>
          </a:p>
          <a:p>
            <a:pPr marL="228600" lvl="0" indent="-228600" algn="l" rtl="0">
              <a:lnSpc>
                <a:spcPct val="90000"/>
              </a:lnSpc>
              <a:spcBef>
                <a:spcPts val="1000"/>
              </a:spcBef>
              <a:spcAft>
                <a:spcPts val="0"/>
              </a:spcAft>
              <a:buClr>
                <a:schemeClr val="dk1"/>
              </a:buClr>
              <a:buSzPts val="2800"/>
              <a:buChar char="•"/>
            </a:pPr>
            <a:r>
              <a:rPr lang="en-GB" dirty="0"/>
              <a:t>Intervention work / booster groups	</a:t>
            </a:r>
            <a:endParaRPr dirty="0"/>
          </a:p>
          <a:p>
            <a:pPr marL="685800" lvl="1" indent="-228600" algn="l" rtl="0">
              <a:lnSpc>
                <a:spcPct val="90000"/>
              </a:lnSpc>
              <a:spcBef>
                <a:spcPts val="500"/>
              </a:spcBef>
              <a:spcAft>
                <a:spcPts val="0"/>
              </a:spcAft>
              <a:buClr>
                <a:schemeClr val="dk1"/>
              </a:buClr>
              <a:buSzPts val="2400"/>
              <a:buChar char="•"/>
            </a:pPr>
            <a:r>
              <a:rPr lang="en-GB" dirty="0"/>
              <a:t>Either with teacher or teaching assistant  to support progress.</a:t>
            </a:r>
            <a:endParaRPr dirty="0"/>
          </a:p>
          <a:p>
            <a:pPr marL="685800" lvl="1" indent="-228600" algn="l" rtl="0">
              <a:lnSpc>
                <a:spcPct val="90000"/>
              </a:lnSpc>
              <a:spcBef>
                <a:spcPts val="500"/>
              </a:spcBef>
              <a:spcAft>
                <a:spcPts val="0"/>
              </a:spcAft>
              <a:buClr>
                <a:schemeClr val="dk1"/>
              </a:buClr>
              <a:buSzPts val="2400"/>
              <a:buChar char="•"/>
            </a:pPr>
            <a:r>
              <a:rPr lang="en-GB" dirty="0"/>
              <a:t>Examples of these could be </a:t>
            </a:r>
            <a:r>
              <a:rPr lang="en-GB" dirty="0" smtClean="0"/>
              <a:t>phonics </a:t>
            </a:r>
            <a:r>
              <a:rPr lang="en-GB" dirty="0"/>
              <a:t>catch up, fine motor or gross motor activities… </a:t>
            </a:r>
            <a:endParaRPr dirty="0"/>
          </a:p>
          <a:p>
            <a:pPr marL="685800" lvl="1" indent="-76200" algn="l" rtl="0">
              <a:lnSpc>
                <a:spcPct val="90000"/>
              </a:lnSpc>
              <a:spcBef>
                <a:spcPts val="500"/>
              </a:spcBef>
              <a:spcAft>
                <a:spcPts val="0"/>
              </a:spcAft>
              <a:buClr>
                <a:schemeClr val="dk1"/>
              </a:buClr>
              <a:buSzPts val="2400"/>
              <a:buNone/>
            </a:pPr>
            <a:endParaRPr dirty="0"/>
          </a:p>
          <a:p>
            <a:pPr marL="685800" lvl="1" indent="-228600" algn="l" rtl="0">
              <a:lnSpc>
                <a:spcPct val="90000"/>
              </a:lnSpc>
              <a:spcBef>
                <a:spcPts val="500"/>
              </a:spcBef>
              <a:spcAft>
                <a:spcPts val="0"/>
              </a:spcAft>
              <a:buClr>
                <a:schemeClr val="dk1"/>
              </a:buClr>
              <a:buSzPts val="2800"/>
              <a:buChar char="•"/>
            </a:pPr>
            <a:r>
              <a:rPr lang="en-GB" sz="2800" dirty="0" smtClean="0"/>
              <a:t>Curiosity Cuboid – natural objects that will promote curiosity and conversation</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Communication and parents forum</a:t>
            </a:r>
            <a:endParaRPr/>
          </a:p>
        </p:txBody>
      </p:sp>
      <p:sp>
        <p:nvSpPr>
          <p:cNvPr id="368" name="Google Shape;368;p41"/>
          <p:cNvSpPr txBox="1">
            <a:spLocks noGrp="1"/>
          </p:cNvSpPr>
          <p:nvPr>
            <p:ph type="body" idx="1"/>
          </p:nvPr>
        </p:nvSpPr>
        <p:spPr>
          <a:xfrm>
            <a:off x="838200" y="1357745"/>
            <a:ext cx="10515600" cy="5223164"/>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500"/>
              <a:buNone/>
            </a:pPr>
            <a:r>
              <a:rPr lang="en-GB" sz="2500" dirty="0"/>
              <a:t>Communication happens in many ways here at HCIS.</a:t>
            </a:r>
            <a:endParaRPr dirty="0"/>
          </a:p>
          <a:p>
            <a:pPr marL="0" lvl="0" indent="0" algn="l" rtl="0">
              <a:lnSpc>
                <a:spcPct val="90000"/>
              </a:lnSpc>
              <a:spcBef>
                <a:spcPts val="1000"/>
              </a:spcBef>
              <a:spcAft>
                <a:spcPts val="0"/>
              </a:spcAft>
              <a:buClr>
                <a:schemeClr val="dk1"/>
              </a:buClr>
              <a:buSzPts val="800"/>
              <a:buNone/>
            </a:pPr>
            <a:endParaRPr sz="800" dirty="0"/>
          </a:p>
          <a:p>
            <a:pPr marL="0" lvl="0" indent="0" algn="l" rtl="0">
              <a:lnSpc>
                <a:spcPct val="90000"/>
              </a:lnSpc>
              <a:spcBef>
                <a:spcPts val="1000"/>
              </a:spcBef>
              <a:spcAft>
                <a:spcPts val="0"/>
              </a:spcAft>
              <a:buClr>
                <a:schemeClr val="dk1"/>
              </a:buClr>
              <a:buSzPts val="2500"/>
              <a:buNone/>
            </a:pPr>
            <a:r>
              <a:rPr lang="en-GB" sz="2500" dirty="0"/>
              <a:t>The </a:t>
            </a:r>
            <a:r>
              <a:rPr lang="en-GB" sz="2500" dirty="0" smtClean="0"/>
              <a:t>whole school weekly newsletter </a:t>
            </a:r>
            <a:r>
              <a:rPr lang="en-GB" sz="2500" dirty="0"/>
              <a:t>is a source of information as well as the </a:t>
            </a:r>
            <a:r>
              <a:rPr lang="en-GB" sz="2500" dirty="0" smtClean="0"/>
              <a:t>Reception ‘Our adventures next week’ weekly </a:t>
            </a:r>
            <a:r>
              <a:rPr lang="en-GB" sz="2500" dirty="0"/>
              <a:t>updates and the school website</a:t>
            </a:r>
            <a:r>
              <a:rPr lang="en-GB" sz="2500" dirty="0" smtClean="0"/>
              <a:t>. We have a class page, a phonics workshop page and a topic plan page on the school website under the ‘classes’ tab.</a:t>
            </a:r>
          </a:p>
          <a:p>
            <a:pPr marL="0" lvl="0" indent="0" algn="l" rtl="0">
              <a:lnSpc>
                <a:spcPct val="90000"/>
              </a:lnSpc>
              <a:spcBef>
                <a:spcPts val="1000"/>
              </a:spcBef>
              <a:spcAft>
                <a:spcPts val="0"/>
              </a:spcAft>
              <a:buClr>
                <a:schemeClr val="dk1"/>
              </a:buClr>
              <a:buSzPts val="2500"/>
              <a:buNone/>
            </a:pPr>
            <a:r>
              <a:rPr lang="en-GB" dirty="0" smtClean="0">
                <a:hlinkClick r:id="rId3"/>
              </a:rPr>
              <a:t>https://www.haddenhaminfant.bucks.sch.uk/web</a:t>
            </a:r>
            <a:endParaRPr dirty="0"/>
          </a:p>
          <a:p>
            <a:pPr marL="0" lvl="0" indent="0" algn="l" rtl="0">
              <a:lnSpc>
                <a:spcPct val="90000"/>
              </a:lnSpc>
              <a:spcBef>
                <a:spcPts val="1000"/>
              </a:spcBef>
              <a:spcAft>
                <a:spcPts val="0"/>
              </a:spcAft>
              <a:buClr>
                <a:schemeClr val="dk1"/>
              </a:buClr>
              <a:buSzPts val="800"/>
              <a:buNone/>
            </a:pPr>
            <a:endParaRPr sz="800" dirty="0"/>
          </a:p>
          <a:p>
            <a:pPr marL="0" lvl="0" indent="0" algn="l" rtl="0">
              <a:lnSpc>
                <a:spcPct val="90000"/>
              </a:lnSpc>
              <a:spcBef>
                <a:spcPts val="1000"/>
              </a:spcBef>
              <a:spcAft>
                <a:spcPts val="0"/>
              </a:spcAft>
              <a:buClr>
                <a:schemeClr val="dk1"/>
              </a:buClr>
              <a:buSzPts val="2500"/>
              <a:buNone/>
            </a:pPr>
            <a:r>
              <a:rPr lang="en-GB" sz="2500" dirty="0"/>
              <a:t>Each class has a </a:t>
            </a:r>
            <a:r>
              <a:rPr lang="en-GB" sz="2500" dirty="0" smtClean="0"/>
              <a:t>parent </a:t>
            </a:r>
            <a:r>
              <a:rPr lang="en-GB" sz="2500" dirty="0" smtClean="0">
                <a:solidFill>
                  <a:srgbClr val="FF0000"/>
                </a:solidFill>
              </a:rPr>
              <a:t>WhatsApp </a:t>
            </a:r>
            <a:r>
              <a:rPr lang="en-GB" sz="2500" dirty="0"/>
              <a:t>group which is a very useful way to check what’s going on and communicate amongst yourselves.</a:t>
            </a:r>
            <a:endParaRPr dirty="0"/>
          </a:p>
          <a:p>
            <a:pPr marL="0" lvl="0" indent="0" algn="l" rtl="0">
              <a:lnSpc>
                <a:spcPct val="90000"/>
              </a:lnSpc>
              <a:spcBef>
                <a:spcPts val="1000"/>
              </a:spcBef>
              <a:spcAft>
                <a:spcPts val="0"/>
              </a:spcAft>
              <a:buClr>
                <a:schemeClr val="dk1"/>
              </a:buClr>
              <a:buSzPts val="500"/>
              <a:buNone/>
            </a:pPr>
            <a:endParaRPr sz="500" dirty="0"/>
          </a:p>
          <a:p>
            <a:pPr marL="0" lvl="0" indent="0" algn="l" rtl="0">
              <a:lnSpc>
                <a:spcPct val="90000"/>
              </a:lnSpc>
              <a:spcBef>
                <a:spcPts val="1000"/>
              </a:spcBef>
              <a:spcAft>
                <a:spcPts val="0"/>
              </a:spcAft>
              <a:buClr>
                <a:schemeClr val="dk1"/>
              </a:buClr>
              <a:buSzPts val="2500"/>
              <a:buNone/>
            </a:pPr>
            <a:r>
              <a:rPr lang="en-GB" sz="2500" dirty="0"/>
              <a:t>Each term we host an active </a:t>
            </a:r>
            <a:r>
              <a:rPr lang="en-GB" sz="2500" dirty="0">
                <a:solidFill>
                  <a:srgbClr val="FF0000"/>
                </a:solidFill>
              </a:rPr>
              <a:t>parent forum </a:t>
            </a:r>
            <a:r>
              <a:rPr lang="en-GB" sz="2500" dirty="0"/>
              <a:t>which asks for feedback on many aspects of school life.</a:t>
            </a:r>
            <a:endParaRPr dirty="0"/>
          </a:p>
          <a:p>
            <a:pPr marL="0" lvl="0" indent="0" algn="l" rtl="0">
              <a:lnSpc>
                <a:spcPct val="90000"/>
              </a:lnSpc>
              <a:spcBef>
                <a:spcPts val="1000"/>
              </a:spcBef>
              <a:spcAft>
                <a:spcPts val="0"/>
              </a:spcAft>
              <a:buClr>
                <a:schemeClr val="dk1"/>
              </a:buClr>
              <a:buSzPts val="800"/>
              <a:buNone/>
            </a:pPr>
            <a:endParaRPr sz="800" dirty="0">
              <a:solidFill>
                <a:srgbClr val="FF0000"/>
              </a:solidFill>
            </a:endParaRPr>
          </a:p>
          <a:p>
            <a:pPr marL="0" lvl="0" indent="0" algn="l" rtl="0">
              <a:lnSpc>
                <a:spcPct val="90000"/>
              </a:lnSpc>
              <a:spcBef>
                <a:spcPts val="1000"/>
              </a:spcBef>
              <a:spcAft>
                <a:spcPts val="0"/>
              </a:spcAft>
              <a:buClr>
                <a:srgbClr val="FF0000"/>
              </a:buClr>
              <a:buSzPts val="2500"/>
              <a:buNone/>
            </a:pPr>
            <a:r>
              <a:rPr lang="en-GB" sz="2500" dirty="0">
                <a:solidFill>
                  <a:srgbClr val="FF0000"/>
                </a:solidFill>
              </a:rPr>
              <a:t>Questionnaires </a:t>
            </a:r>
            <a:r>
              <a:rPr lang="en-GB" sz="2500" dirty="0"/>
              <a:t>are sent </a:t>
            </a:r>
            <a:r>
              <a:rPr lang="en-GB" sz="2500" dirty="0" smtClean="0"/>
              <a:t>periodically to </a:t>
            </a:r>
            <a:r>
              <a:rPr lang="en-GB" sz="2500" dirty="0"/>
              <a:t>collect views too.</a:t>
            </a:r>
            <a:endParaRPr sz="2500" dirty="0">
              <a:solidFill>
                <a:srgbClr val="FF0000"/>
              </a:solidFill>
            </a:endParaRPr>
          </a:p>
          <a:p>
            <a:pPr marL="0" lvl="0" indent="0" algn="l" rtl="0">
              <a:lnSpc>
                <a:spcPct val="90000"/>
              </a:lnSpc>
              <a:spcBef>
                <a:spcPts val="1000"/>
              </a:spcBef>
              <a:spcAft>
                <a:spcPts val="0"/>
              </a:spcAft>
              <a:buClr>
                <a:schemeClr val="dk1"/>
              </a:buClr>
              <a:buSzPts val="2500"/>
              <a:buNone/>
            </a:pPr>
            <a:endParaRPr sz="2500" dirty="0"/>
          </a:p>
          <a:p>
            <a:pPr marL="0" lvl="0" indent="0" algn="l" rtl="0">
              <a:lnSpc>
                <a:spcPct val="90000"/>
              </a:lnSpc>
              <a:spcBef>
                <a:spcPts val="1000"/>
              </a:spcBef>
              <a:spcAft>
                <a:spcPts val="0"/>
              </a:spcAft>
              <a:buClr>
                <a:schemeClr val="dk1"/>
              </a:buClr>
              <a:buSzPts val="2900"/>
              <a:buNone/>
            </a:pPr>
            <a:endParaRPr sz="2900" dirty="0"/>
          </a:p>
          <a:p>
            <a:pPr marL="0" lvl="0" indent="0" algn="l" rtl="0">
              <a:lnSpc>
                <a:spcPct val="90000"/>
              </a:lnSpc>
              <a:spcBef>
                <a:spcPts val="1000"/>
              </a:spcBef>
              <a:spcAft>
                <a:spcPts val="0"/>
              </a:spcAft>
              <a:buClr>
                <a:schemeClr val="dk1"/>
              </a:buClr>
              <a:buSzPts val="2900"/>
              <a:buNone/>
            </a:pPr>
            <a:endParaRPr sz="2900" dirty="0"/>
          </a:p>
          <a:p>
            <a:pPr marL="0" lvl="0" indent="0" algn="l" rtl="0">
              <a:lnSpc>
                <a:spcPct val="90000"/>
              </a:lnSpc>
              <a:spcBef>
                <a:spcPts val="1000"/>
              </a:spcBef>
              <a:spcAft>
                <a:spcPts val="0"/>
              </a:spcAft>
              <a:buClr>
                <a:schemeClr val="dk1"/>
              </a:buClr>
              <a:buSzPts val="2900"/>
              <a:buNone/>
            </a:pPr>
            <a:endParaRPr sz="2900" dirty="0"/>
          </a:p>
          <a:p>
            <a:pPr marL="0" lvl="0" indent="0" algn="l" rtl="0">
              <a:lnSpc>
                <a:spcPct val="90000"/>
              </a:lnSpc>
              <a:spcBef>
                <a:spcPts val="1000"/>
              </a:spcBef>
              <a:spcAft>
                <a:spcPts val="0"/>
              </a:spcAft>
              <a:buClr>
                <a:schemeClr val="dk1"/>
              </a:buClr>
              <a:buSzPts val="2900"/>
              <a:buNone/>
            </a:pPr>
            <a:endParaRPr sz="2900"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8" descr="http://www.readingrockets.org/sites/default/files/atoz_phonics.jpg">
            <a:hlinkClick r:id="rId3"/>
          </p:cNvPr>
          <p:cNvPicPr preferRelativeResize="0"/>
          <p:nvPr/>
        </p:nvPicPr>
        <p:blipFill rotWithShape="1">
          <a:blip r:embed="rId4">
            <a:alphaModFix/>
          </a:blip>
          <a:srcRect/>
          <a:stretch/>
        </p:blipFill>
        <p:spPr>
          <a:xfrm>
            <a:off x="1703513" y="148001"/>
            <a:ext cx="4867399" cy="2207373"/>
          </a:xfrm>
          <a:prstGeom prst="rect">
            <a:avLst/>
          </a:prstGeom>
          <a:noFill/>
          <a:ln>
            <a:noFill/>
          </a:ln>
        </p:spPr>
      </p:pic>
      <p:pic>
        <p:nvPicPr>
          <p:cNvPr id="140" name="Google Shape;140;p8" descr="http://i.telegraph.co.uk/multimedia/archive/02875/Children_s-book_2875777b.jpg">
            <a:hlinkClick r:id="rId5"/>
          </p:cNvPr>
          <p:cNvPicPr preferRelativeResize="0"/>
          <p:nvPr/>
        </p:nvPicPr>
        <p:blipFill rotWithShape="1">
          <a:blip r:embed="rId6">
            <a:alphaModFix/>
          </a:blip>
          <a:srcRect/>
          <a:stretch/>
        </p:blipFill>
        <p:spPr>
          <a:xfrm>
            <a:off x="5298727" y="1000033"/>
            <a:ext cx="5250707" cy="3285927"/>
          </a:xfrm>
          <a:prstGeom prst="rect">
            <a:avLst/>
          </a:prstGeom>
          <a:solidFill>
            <a:srgbClr val="0062AC"/>
          </a:solidFill>
          <a:ln>
            <a:noFill/>
          </a:ln>
        </p:spPr>
      </p:pic>
      <p:sp>
        <p:nvSpPr>
          <p:cNvPr id="141" name="Google Shape;141;p8"/>
          <p:cNvSpPr txBox="1">
            <a:spLocks noGrp="1"/>
          </p:cNvSpPr>
          <p:nvPr>
            <p:ph type="ctrTitle"/>
          </p:nvPr>
        </p:nvSpPr>
        <p:spPr>
          <a:xfrm>
            <a:off x="1510804" y="1528204"/>
            <a:ext cx="2624100" cy="101315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5400"/>
              <a:buFont typeface="Calibri"/>
              <a:buNone/>
            </a:pPr>
            <a:r>
              <a:rPr lang="en-GB" sz="5400" b="1"/>
              <a:t>Phonics</a:t>
            </a:r>
            <a:endParaRPr/>
          </a:p>
        </p:txBody>
      </p:sp>
      <p:sp>
        <p:nvSpPr>
          <p:cNvPr id="142" name="Google Shape;142;p8"/>
          <p:cNvSpPr txBox="1"/>
          <p:nvPr/>
        </p:nvSpPr>
        <p:spPr>
          <a:xfrm>
            <a:off x="5258235" y="972799"/>
            <a:ext cx="2625353" cy="12665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FFFF00"/>
              </a:buClr>
              <a:buSzPts val="2000"/>
              <a:buFont typeface="Calibri"/>
              <a:buNone/>
            </a:pPr>
            <a:r>
              <a:rPr lang="en-GB" sz="2000">
                <a:solidFill>
                  <a:srgbClr val="FFFF00"/>
                </a:solidFill>
                <a:latin typeface="Calibri"/>
                <a:ea typeface="Calibri"/>
                <a:cs typeface="Calibri"/>
                <a:sym typeface="Calibri"/>
              </a:rPr>
              <a:t>‘the most effective way of teaching young children to read.’ </a:t>
            </a:r>
            <a:br>
              <a:rPr lang="en-GB" sz="2000">
                <a:solidFill>
                  <a:srgbClr val="FFFF00"/>
                </a:solidFill>
                <a:latin typeface="Calibri"/>
                <a:ea typeface="Calibri"/>
                <a:cs typeface="Calibri"/>
                <a:sym typeface="Calibri"/>
              </a:rPr>
            </a:br>
            <a:r>
              <a:rPr lang="en-GB" sz="1100">
                <a:solidFill>
                  <a:srgbClr val="FFFF00"/>
                </a:solidFill>
                <a:latin typeface="Calibri"/>
                <a:ea typeface="Calibri"/>
                <a:cs typeface="Calibri"/>
                <a:sym typeface="Calibri"/>
              </a:rPr>
              <a:t>DFE Reading: the next steps</a:t>
            </a:r>
            <a:r>
              <a:rPr lang="en-GB" sz="1100" b="1">
                <a:solidFill>
                  <a:srgbClr val="FFFF00"/>
                </a:solidFill>
                <a:latin typeface="Calibri"/>
                <a:ea typeface="Calibri"/>
                <a:cs typeface="Calibri"/>
                <a:sym typeface="Calibri"/>
              </a:rPr>
              <a:t> </a:t>
            </a:r>
            <a:r>
              <a:rPr lang="en-GB" sz="1100">
                <a:solidFill>
                  <a:srgbClr val="FFFF00"/>
                </a:solidFill>
                <a:latin typeface="Calibri"/>
                <a:ea typeface="Calibri"/>
                <a:cs typeface="Calibri"/>
                <a:sym typeface="Calibri"/>
              </a:rPr>
              <a:t>Supporting higher standards in schools March 2015</a:t>
            </a:r>
            <a:endParaRPr/>
          </a:p>
        </p:txBody>
      </p:sp>
      <p:pic>
        <p:nvPicPr>
          <p:cNvPr id="143" name="Google Shape;143;p8"/>
          <p:cNvPicPr preferRelativeResize="0"/>
          <p:nvPr/>
        </p:nvPicPr>
        <p:blipFill rotWithShape="1">
          <a:blip r:embed="rId7">
            <a:alphaModFix/>
          </a:blip>
          <a:srcRect/>
          <a:stretch/>
        </p:blipFill>
        <p:spPr>
          <a:xfrm>
            <a:off x="1638673" y="2557314"/>
            <a:ext cx="4460381" cy="411204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78505" y="845127"/>
            <a:ext cx="5634990" cy="5652655"/>
          </a:xfrm>
          <a:prstGeom prst="rect">
            <a:avLst/>
          </a:prstGeom>
        </p:spPr>
      </p:pic>
    </p:spTree>
    <p:extLst>
      <p:ext uri="{BB962C8B-B14F-4D97-AF65-F5344CB8AC3E}">
        <p14:creationId xmlns:p14="http://schemas.microsoft.com/office/powerpoint/2010/main" val="2623341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12065" y="616527"/>
            <a:ext cx="6029325" cy="6096000"/>
          </a:xfrm>
          <a:prstGeom prst="rect">
            <a:avLst/>
          </a:prstGeom>
        </p:spPr>
      </p:pic>
    </p:spTree>
    <p:extLst>
      <p:ext uri="{BB962C8B-B14F-4D97-AF65-F5344CB8AC3E}">
        <p14:creationId xmlns:p14="http://schemas.microsoft.com/office/powerpoint/2010/main" val="2333389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0" y="409575"/>
            <a:ext cx="6096000" cy="6038850"/>
          </a:xfrm>
          <a:prstGeom prst="rect">
            <a:avLst/>
          </a:prstGeom>
        </p:spPr>
      </p:pic>
    </p:spTree>
    <p:extLst>
      <p:ext uri="{BB962C8B-B14F-4D97-AF65-F5344CB8AC3E}">
        <p14:creationId xmlns:p14="http://schemas.microsoft.com/office/powerpoint/2010/main" val="2591683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0" y="385762"/>
            <a:ext cx="6096000" cy="6086475"/>
          </a:xfrm>
          <a:prstGeom prst="rect">
            <a:avLst/>
          </a:prstGeom>
        </p:spPr>
      </p:pic>
    </p:spTree>
    <p:extLst>
      <p:ext uri="{BB962C8B-B14F-4D97-AF65-F5344CB8AC3E}">
        <p14:creationId xmlns:p14="http://schemas.microsoft.com/office/powerpoint/2010/main" val="3338038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err="1" smtClean="0"/>
              <a:t>Haddenham</a:t>
            </a:r>
            <a:r>
              <a:rPr lang="en-GB" dirty="0" smtClean="0"/>
              <a:t> Community Infant School</a:t>
            </a:r>
            <a:endParaRPr lang="en-GB" dirty="0"/>
          </a:p>
        </p:txBody>
      </p:sp>
      <p:sp>
        <p:nvSpPr>
          <p:cNvPr id="3" name="Text Placeholder 2"/>
          <p:cNvSpPr>
            <a:spLocks noGrp="1"/>
          </p:cNvSpPr>
          <p:nvPr>
            <p:ph type="body" idx="1"/>
          </p:nvPr>
        </p:nvSpPr>
        <p:spPr>
          <a:xfrm>
            <a:off x="665018" y="2258291"/>
            <a:ext cx="10688782" cy="3962400"/>
          </a:xfrm>
        </p:spPr>
        <p:txBody>
          <a:bodyPr/>
          <a:lstStyle/>
          <a:p>
            <a:pPr marL="114300" indent="0" algn="ctr">
              <a:buNone/>
            </a:pPr>
            <a:r>
              <a:rPr lang="en-GB" dirty="0"/>
              <a:t>We value the child’s voice and foster a love for learning within </a:t>
            </a:r>
            <a:r>
              <a:rPr lang="en-GB" dirty="0" smtClean="0"/>
              <a:t>a </a:t>
            </a:r>
            <a:r>
              <a:rPr lang="en-GB" dirty="0"/>
              <a:t>creative and exciting environment. Through positive relationships with children and families we promote a joy for life and learning. </a:t>
            </a:r>
            <a:r>
              <a:rPr lang="en-GB" dirty="0" smtClean="0"/>
              <a:t>Our </a:t>
            </a:r>
            <a:r>
              <a:rPr lang="en-GB" dirty="0"/>
              <a:t>environment </a:t>
            </a:r>
            <a:r>
              <a:rPr lang="en-GB" dirty="0" smtClean="0"/>
              <a:t>encourages our </a:t>
            </a:r>
            <a:r>
              <a:rPr lang="en-GB" dirty="0"/>
              <a:t>children </a:t>
            </a:r>
            <a:r>
              <a:rPr lang="en-GB" dirty="0" smtClean="0"/>
              <a:t>to become </a:t>
            </a:r>
            <a:r>
              <a:rPr lang="en-GB" dirty="0"/>
              <a:t>resilient, reflective and respectful. </a:t>
            </a:r>
            <a:r>
              <a:rPr lang="en-GB" dirty="0" smtClean="0"/>
              <a:t>We support </a:t>
            </a:r>
            <a:r>
              <a:rPr lang="en-GB" dirty="0"/>
              <a:t>children to research their interests and deepen their knowledge, nurturing them to take their place in the wider world.</a:t>
            </a:r>
          </a:p>
        </p:txBody>
      </p:sp>
    </p:spTree>
    <p:extLst>
      <p:ext uri="{BB962C8B-B14F-4D97-AF65-F5344CB8AC3E}">
        <p14:creationId xmlns:p14="http://schemas.microsoft.com/office/powerpoint/2010/main" val="1710846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9"/>
          <p:cNvSpPr>
            <a:spLocks noGrp="1"/>
          </p:cNvSpPr>
          <p:nvPr>
            <p:ph type="title"/>
          </p:nvPr>
        </p:nvSpPr>
        <p:spPr>
          <a:xfrm>
            <a:off x="838200" y="365125"/>
            <a:ext cx="10515600" cy="1061893"/>
          </a:xfrm>
          <a:prstGeom prst="homePlate">
            <a:avLst>
              <a:gd name="adj" fmla="val 105930"/>
            </a:avLst>
          </a:prstGeom>
          <a:solidFill>
            <a:srgbClr val="0062AC"/>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00"/>
              </a:buClr>
              <a:buSzPts val="4400"/>
              <a:buFont typeface="Calibri"/>
              <a:buNone/>
            </a:pPr>
            <a:r>
              <a:rPr lang="en-GB" b="1" dirty="0" smtClean="0">
                <a:solidFill>
                  <a:srgbClr val="FFFF00"/>
                </a:solidFill>
              </a:rPr>
              <a:t>Phonics Definitions</a:t>
            </a:r>
            <a:endParaRPr dirty="0"/>
          </a:p>
        </p:txBody>
      </p:sp>
      <p:sp>
        <p:nvSpPr>
          <p:cNvPr id="3" name="Rectangle 2"/>
          <p:cNvSpPr/>
          <p:nvPr/>
        </p:nvSpPr>
        <p:spPr>
          <a:xfrm>
            <a:off x="838200" y="1502688"/>
            <a:ext cx="9848850" cy="5632311"/>
          </a:xfrm>
          <a:prstGeom prst="rect">
            <a:avLst/>
          </a:prstGeom>
        </p:spPr>
        <p:txBody>
          <a:bodyPr wrap="square">
            <a:spAutoFit/>
          </a:bodyPr>
          <a:lstStyle/>
          <a:p>
            <a:r>
              <a:rPr lang="en-GB" sz="1800" dirty="0"/>
              <a:t>Phonics is the way children are taught to read and write in </a:t>
            </a:r>
            <a:r>
              <a:rPr lang="en-GB" sz="1800" dirty="0" smtClean="0"/>
              <a:t>schools.</a:t>
            </a:r>
          </a:p>
          <a:p>
            <a:endParaRPr lang="en-GB" sz="1800" dirty="0" smtClean="0"/>
          </a:p>
          <a:p>
            <a:r>
              <a:rPr lang="en-GB" sz="1800" dirty="0"/>
              <a:t>Blend - this is when you say the individual sounds that make up a word and then merge or blend them together to say the word as used when reading</a:t>
            </a:r>
            <a:r>
              <a:rPr lang="en-GB" sz="1800" dirty="0" smtClean="0"/>
              <a:t>.</a:t>
            </a:r>
          </a:p>
          <a:p>
            <a:endParaRPr lang="en-GB" sz="1800" dirty="0"/>
          </a:p>
          <a:p>
            <a:r>
              <a:rPr lang="en-GB" sz="1800" dirty="0" smtClean="0"/>
              <a:t>Segment – this is when we split the sounds up in words (c-a-t).</a:t>
            </a:r>
          </a:p>
          <a:p>
            <a:endParaRPr lang="en-GB" sz="1800" dirty="0"/>
          </a:p>
          <a:p>
            <a:r>
              <a:rPr lang="en-GB" sz="1800" dirty="0"/>
              <a:t>CVC </a:t>
            </a:r>
            <a:r>
              <a:rPr lang="en-GB" sz="1800" dirty="0" smtClean="0"/>
              <a:t>Words -  </a:t>
            </a:r>
            <a:r>
              <a:rPr lang="en-GB" sz="1800" dirty="0"/>
              <a:t>this is an abbreviation used for consonant-vowel-consonant words. It describes the order of sounds. Some examples of CVC words are: cat, pen, top, chat (because </a:t>
            </a:r>
            <a:r>
              <a:rPr lang="en-GB" sz="1800" dirty="0" err="1"/>
              <a:t>ch</a:t>
            </a:r>
            <a:r>
              <a:rPr lang="en-GB" sz="1800" dirty="0"/>
              <a:t> makes one sound</a:t>
            </a:r>
            <a:r>
              <a:rPr lang="en-GB" sz="1800" dirty="0" smtClean="0"/>
              <a:t>).</a:t>
            </a:r>
          </a:p>
          <a:p>
            <a:endParaRPr lang="en-GB" sz="1800" dirty="0"/>
          </a:p>
          <a:p>
            <a:r>
              <a:rPr lang="en-GB" sz="1800" dirty="0" smtClean="0"/>
              <a:t>Grapheme - </a:t>
            </a:r>
            <a:r>
              <a:rPr lang="en-GB" sz="1800" dirty="0"/>
              <a:t>it's a written letter or a group of letters which represent one single sound (phoneme) e.g. a, l, </a:t>
            </a:r>
            <a:r>
              <a:rPr lang="en-GB" sz="1800" dirty="0" err="1"/>
              <a:t>sh</a:t>
            </a:r>
            <a:r>
              <a:rPr lang="en-GB" sz="1800" dirty="0"/>
              <a:t>, air, ck</a:t>
            </a:r>
            <a:r>
              <a:rPr lang="en-GB" sz="1800" dirty="0" smtClean="0"/>
              <a:t>.</a:t>
            </a:r>
          </a:p>
          <a:p>
            <a:endParaRPr lang="en-GB" sz="1800" dirty="0"/>
          </a:p>
          <a:p>
            <a:r>
              <a:rPr lang="en-GB" sz="1800" dirty="0" smtClean="0"/>
              <a:t>Phoneme – the smallest unit of sound.</a:t>
            </a:r>
          </a:p>
          <a:p>
            <a:endParaRPr lang="en-GB" sz="1800" dirty="0"/>
          </a:p>
          <a:p>
            <a:r>
              <a:rPr lang="en-GB" sz="1800" dirty="0" smtClean="0"/>
              <a:t>Digraph – two letters that make one sound (</a:t>
            </a:r>
            <a:r>
              <a:rPr lang="en-GB" sz="1800" dirty="0" err="1" smtClean="0"/>
              <a:t>ch</a:t>
            </a:r>
            <a:r>
              <a:rPr lang="en-GB" sz="1800" dirty="0" smtClean="0"/>
              <a:t>, </a:t>
            </a:r>
            <a:r>
              <a:rPr lang="en-GB" sz="1800" dirty="0" err="1" smtClean="0"/>
              <a:t>sh</a:t>
            </a:r>
            <a:r>
              <a:rPr lang="en-GB" sz="1800" dirty="0" smtClean="0"/>
              <a:t>, </a:t>
            </a:r>
            <a:r>
              <a:rPr lang="en-GB" sz="1800" dirty="0" err="1" smtClean="0"/>
              <a:t>th</a:t>
            </a:r>
            <a:r>
              <a:rPr lang="en-GB" sz="1800" dirty="0" smtClean="0"/>
              <a:t>).</a:t>
            </a:r>
          </a:p>
          <a:p>
            <a:endParaRPr lang="en-GB" sz="1800" dirty="0" smtClean="0"/>
          </a:p>
          <a:p>
            <a:r>
              <a:rPr lang="en-GB" sz="1800" dirty="0" err="1" smtClean="0"/>
              <a:t>Trigraph</a:t>
            </a:r>
            <a:r>
              <a:rPr lang="en-GB" sz="1800" dirty="0" smtClean="0"/>
              <a:t> – three letters that make one sound (</a:t>
            </a:r>
            <a:r>
              <a:rPr lang="en-GB" sz="1800" dirty="0" err="1" smtClean="0"/>
              <a:t>igh</a:t>
            </a:r>
            <a:r>
              <a:rPr lang="en-GB" sz="1800" dirty="0" smtClean="0"/>
              <a:t>, </a:t>
            </a:r>
            <a:r>
              <a:rPr lang="en-GB" sz="1800" dirty="0" err="1" smtClean="0"/>
              <a:t>tch</a:t>
            </a:r>
            <a:r>
              <a:rPr lang="en-GB" sz="1800" dirty="0" smtClean="0"/>
              <a:t>).</a:t>
            </a:r>
          </a:p>
          <a:p>
            <a:endParaRPr lang="en-GB" sz="1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0"/>
          <p:cNvPicPr preferRelativeResize="0">
            <a:picLocks noGrp="1"/>
          </p:cNvPicPr>
          <p:nvPr>
            <p:ph type="body" idx="1"/>
          </p:nvPr>
        </p:nvPicPr>
        <p:blipFill rotWithShape="1">
          <a:blip r:embed="rId3">
            <a:alphaModFix/>
          </a:blip>
          <a:srcRect/>
          <a:stretch/>
        </p:blipFill>
        <p:spPr>
          <a:xfrm>
            <a:off x="1318668" y="304097"/>
            <a:ext cx="9363075" cy="3057525"/>
          </a:xfrm>
          <a:prstGeom prst="rect">
            <a:avLst/>
          </a:prstGeom>
          <a:noFill/>
          <a:ln>
            <a:noFill/>
          </a:ln>
        </p:spPr>
      </p:pic>
      <p:pic>
        <p:nvPicPr>
          <p:cNvPr id="157" name="Google Shape;157;p10"/>
          <p:cNvPicPr preferRelativeResize="0"/>
          <p:nvPr/>
        </p:nvPicPr>
        <p:blipFill rotWithShape="1">
          <a:blip r:embed="rId4">
            <a:alphaModFix/>
          </a:blip>
          <a:srcRect/>
          <a:stretch/>
        </p:blipFill>
        <p:spPr>
          <a:xfrm>
            <a:off x="3142705" y="2997517"/>
            <a:ext cx="5715000" cy="36671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249560"/>
            <a:ext cx="6021630" cy="3477491"/>
          </a:xfrm>
          <a:prstGeom prst="rect">
            <a:avLst/>
          </a:prstGeom>
        </p:spPr>
      </p:pic>
      <p:pic>
        <p:nvPicPr>
          <p:cNvPr id="2" name="Picture 1"/>
          <p:cNvPicPr>
            <a:picLocks noChangeAspect="1"/>
          </p:cNvPicPr>
          <p:nvPr/>
        </p:nvPicPr>
        <p:blipFill>
          <a:blip r:embed="rId3"/>
          <a:stretch>
            <a:fillRect/>
          </a:stretch>
        </p:blipFill>
        <p:spPr>
          <a:xfrm>
            <a:off x="6174208" y="3298720"/>
            <a:ext cx="5975689" cy="3379170"/>
          </a:xfrm>
          <a:prstGeom prst="rect">
            <a:avLst/>
          </a:prstGeom>
        </p:spPr>
      </p:pic>
      <p:pic>
        <p:nvPicPr>
          <p:cNvPr id="3" name="Picture 2"/>
          <p:cNvPicPr>
            <a:picLocks noChangeAspect="1"/>
          </p:cNvPicPr>
          <p:nvPr/>
        </p:nvPicPr>
        <p:blipFill>
          <a:blip r:embed="rId4"/>
          <a:stretch>
            <a:fillRect/>
          </a:stretch>
        </p:blipFill>
        <p:spPr>
          <a:xfrm>
            <a:off x="2705621" y="112930"/>
            <a:ext cx="6290178" cy="3136630"/>
          </a:xfrm>
          <a:prstGeom prst="rect">
            <a:avLst/>
          </a:prstGeom>
        </p:spPr>
      </p:pic>
    </p:spTree>
    <p:extLst>
      <p:ext uri="{BB962C8B-B14F-4D97-AF65-F5344CB8AC3E}">
        <p14:creationId xmlns:p14="http://schemas.microsoft.com/office/powerpoint/2010/main" val="1189670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3" name="Google Shape;173;p13"/>
          <p:cNvPicPr preferRelativeResize="0"/>
          <p:nvPr/>
        </p:nvPicPr>
        <p:blipFill rotWithShape="1">
          <a:blip r:embed="rId3">
            <a:alphaModFix/>
          </a:blip>
          <a:srcRect/>
          <a:stretch/>
        </p:blipFill>
        <p:spPr>
          <a:xfrm>
            <a:off x="172985" y="2122128"/>
            <a:ext cx="1703751" cy="2447494"/>
          </a:xfrm>
          <a:prstGeom prst="rect">
            <a:avLst/>
          </a:prstGeom>
          <a:noFill/>
          <a:ln>
            <a:noFill/>
          </a:ln>
        </p:spPr>
      </p:pic>
      <p:pic>
        <p:nvPicPr>
          <p:cNvPr id="174" name="Google Shape;174;p13"/>
          <p:cNvPicPr preferRelativeResize="0"/>
          <p:nvPr/>
        </p:nvPicPr>
        <p:blipFill rotWithShape="1">
          <a:blip r:embed="rId4">
            <a:alphaModFix/>
          </a:blip>
          <a:srcRect/>
          <a:stretch/>
        </p:blipFill>
        <p:spPr>
          <a:xfrm>
            <a:off x="2148470" y="2122128"/>
            <a:ext cx="1705829" cy="2447494"/>
          </a:xfrm>
          <a:prstGeom prst="rect">
            <a:avLst/>
          </a:prstGeom>
          <a:noFill/>
          <a:ln>
            <a:noFill/>
          </a:ln>
        </p:spPr>
      </p:pic>
      <p:pic>
        <p:nvPicPr>
          <p:cNvPr id="175" name="Google Shape;175;p13"/>
          <p:cNvPicPr preferRelativeResize="0"/>
          <p:nvPr/>
        </p:nvPicPr>
        <p:blipFill rotWithShape="1">
          <a:blip r:embed="rId5">
            <a:alphaModFix/>
          </a:blip>
          <a:srcRect/>
          <a:stretch/>
        </p:blipFill>
        <p:spPr>
          <a:xfrm>
            <a:off x="4126034" y="2109784"/>
            <a:ext cx="1718854" cy="2447271"/>
          </a:xfrm>
          <a:prstGeom prst="rect">
            <a:avLst/>
          </a:prstGeom>
          <a:noFill/>
          <a:ln>
            <a:noFill/>
          </a:ln>
        </p:spPr>
      </p:pic>
      <p:pic>
        <p:nvPicPr>
          <p:cNvPr id="176" name="Google Shape;176;p13"/>
          <p:cNvPicPr preferRelativeResize="0"/>
          <p:nvPr/>
        </p:nvPicPr>
        <p:blipFill rotWithShape="1">
          <a:blip r:embed="rId6">
            <a:alphaModFix/>
          </a:blip>
          <a:srcRect/>
          <a:stretch/>
        </p:blipFill>
        <p:spPr>
          <a:xfrm>
            <a:off x="6010202" y="2109784"/>
            <a:ext cx="1753688" cy="2496866"/>
          </a:xfrm>
          <a:prstGeom prst="rect">
            <a:avLst/>
          </a:prstGeom>
          <a:noFill/>
          <a:ln>
            <a:noFill/>
          </a:ln>
        </p:spPr>
      </p:pic>
      <p:pic>
        <p:nvPicPr>
          <p:cNvPr id="177" name="Google Shape;177;p13"/>
          <p:cNvPicPr preferRelativeResize="0"/>
          <p:nvPr/>
        </p:nvPicPr>
        <p:blipFill rotWithShape="1">
          <a:blip r:embed="rId7">
            <a:alphaModFix/>
          </a:blip>
          <a:srcRect/>
          <a:stretch/>
        </p:blipFill>
        <p:spPr>
          <a:xfrm>
            <a:off x="8094519" y="2122128"/>
            <a:ext cx="1738500" cy="2472179"/>
          </a:xfrm>
          <a:prstGeom prst="rect">
            <a:avLst/>
          </a:prstGeom>
          <a:noFill/>
          <a:ln>
            <a:noFill/>
          </a:ln>
        </p:spPr>
      </p:pic>
      <p:pic>
        <p:nvPicPr>
          <p:cNvPr id="178" name="Google Shape;178;p13"/>
          <p:cNvPicPr preferRelativeResize="0"/>
          <p:nvPr/>
        </p:nvPicPr>
        <p:blipFill rotWithShape="1">
          <a:blip r:embed="rId8">
            <a:alphaModFix/>
          </a:blip>
          <a:srcRect/>
          <a:stretch/>
        </p:blipFill>
        <p:spPr>
          <a:xfrm>
            <a:off x="10163648" y="2109785"/>
            <a:ext cx="1738501" cy="247218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7"/>
          <p:cNvSpPr txBox="1">
            <a:spLocks noGrp="1"/>
          </p:cNvSpPr>
          <p:nvPr>
            <p:ph type="title"/>
          </p:nvPr>
        </p:nvSpPr>
        <p:spPr>
          <a:xfrm>
            <a:off x="1018309" y="180927"/>
            <a:ext cx="10515600" cy="9346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dirty="0"/>
              <a:t>Pronouncing the phonemes</a:t>
            </a:r>
            <a:endParaRPr dirty="0"/>
          </a:p>
        </p:txBody>
      </p:sp>
      <p:sp>
        <p:nvSpPr>
          <p:cNvPr id="210" name="Google Shape;210;p17">
            <a:hlinkClick r:id="rId3"/>
          </p:cNvPr>
          <p:cNvSpPr txBox="1"/>
          <p:nvPr/>
        </p:nvSpPr>
        <p:spPr>
          <a:xfrm>
            <a:off x="5610101" y="1115574"/>
            <a:ext cx="6218733" cy="2999226"/>
          </a:xfrm>
          <a:prstGeom prst="rect">
            <a:avLst/>
          </a:prstGeom>
          <a:noFill/>
          <a:ln>
            <a:noFill/>
          </a:ln>
        </p:spPr>
        <p:txBody>
          <a:bodyPr spcFirstLastPara="1" wrap="square" lIns="68575" tIns="34275" rIns="68575" bIns="34275" anchor="t" anchorCtr="0">
            <a:normAutofit fontScale="92500" lnSpcReduction="10000"/>
          </a:bodyPr>
          <a:lstStyle/>
          <a:p>
            <a:pPr marL="0" marR="0" lvl="0" indent="0" algn="l" rtl="0">
              <a:lnSpc>
                <a:spcPct val="90000"/>
              </a:lnSpc>
              <a:spcBef>
                <a:spcPts val="1000"/>
              </a:spcBef>
              <a:spcAft>
                <a:spcPts val="0"/>
              </a:spcAft>
              <a:buClr>
                <a:srgbClr val="FF0000"/>
              </a:buClr>
              <a:buSzPts val="2100"/>
              <a:buFont typeface="Arial"/>
              <a:buNone/>
            </a:pPr>
            <a:r>
              <a:rPr lang="en-GB" sz="2100" b="1" dirty="0" smtClean="0">
                <a:solidFill>
                  <a:srgbClr val="FF0000"/>
                </a:solidFill>
                <a:latin typeface="Calibri"/>
                <a:ea typeface="Calibri"/>
                <a:cs typeface="Calibri"/>
                <a:sym typeface="Calibri"/>
              </a:rPr>
              <a:t>                           </a:t>
            </a:r>
            <a:r>
              <a:rPr lang="en-GB" sz="2100" b="1" dirty="0" smtClean="0">
                <a:solidFill>
                  <a:srgbClr val="FF0000"/>
                </a:solidFill>
                <a:latin typeface="Calibri"/>
                <a:ea typeface="Calibri"/>
                <a:cs typeface="Calibri"/>
                <a:sym typeface="Calibri"/>
                <a:hlinkClick r:id="rId4"/>
              </a:rPr>
              <a:t>https://www.youtube.com/watch?v=UCI2mu7URBc</a:t>
            </a:r>
            <a:endParaRPr sz="2100" b="1" dirty="0">
              <a:solidFill>
                <a:srgbClr val="FF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100"/>
              <a:buFont typeface="Arial"/>
              <a:buNone/>
            </a:pPr>
            <a:endParaRPr sz="2100" b="1" dirty="0">
              <a:solidFill>
                <a:srgbClr val="000099"/>
              </a:solidFill>
              <a:latin typeface="Calibri"/>
              <a:ea typeface="Calibri"/>
              <a:cs typeface="Calibri"/>
              <a:sym typeface="Calibri"/>
            </a:endParaRPr>
          </a:p>
          <a:p>
            <a:pPr marL="0" marR="0" lvl="0" indent="0" algn="l" rtl="0">
              <a:lnSpc>
                <a:spcPct val="90000"/>
              </a:lnSpc>
              <a:spcBef>
                <a:spcPts val="1000"/>
              </a:spcBef>
              <a:spcAft>
                <a:spcPts val="0"/>
              </a:spcAft>
              <a:buClr>
                <a:srgbClr val="000099"/>
              </a:buClr>
              <a:buSzPts val="2100"/>
              <a:buFont typeface="Arial"/>
              <a:buNone/>
            </a:pPr>
            <a:r>
              <a:rPr lang="en-GB" sz="2100" b="1" dirty="0">
                <a:solidFill>
                  <a:srgbClr val="000099"/>
                </a:solidFill>
                <a:latin typeface="Calibri"/>
                <a:ea typeface="Calibri"/>
                <a:cs typeface="Calibri"/>
                <a:sym typeface="Calibri"/>
              </a:rPr>
              <a:t> </a:t>
            </a:r>
            <a:r>
              <a:rPr lang="en-GB" sz="3000" dirty="0">
                <a:solidFill>
                  <a:srgbClr val="000099"/>
                </a:solidFill>
                <a:latin typeface="Calibri"/>
                <a:ea typeface="Calibri"/>
                <a:cs typeface="Calibri"/>
                <a:sym typeface="Calibri"/>
              </a:rPr>
              <a:t>Long:   </a:t>
            </a:r>
            <a:r>
              <a:rPr lang="en-GB" sz="3000" b="1" dirty="0">
                <a:solidFill>
                  <a:srgbClr val="000099"/>
                </a:solidFill>
                <a:latin typeface="Calibri"/>
                <a:ea typeface="Calibri"/>
                <a:cs typeface="Calibri"/>
                <a:sym typeface="Calibri"/>
              </a:rPr>
              <a:t>f   l   m   n   r   s   </a:t>
            </a:r>
            <a:r>
              <a:rPr lang="en-GB" sz="3000" b="1" dirty="0" err="1">
                <a:solidFill>
                  <a:srgbClr val="000099"/>
                </a:solidFill>
                <a:latin typeface="Calibri"/>
                <a:ea typeface="Calibri"/>
                <a:cs typeface="Calibri"/>
                <a:sym typeface="Calibri"/>
              </a:rPr>
              <a:t>sh</a:t>
            </a:r>
            <a:r>
              <a:rPr lang="en-GB" sz="3000" b="1" dirty="0">
                <a:solidFill>
                  <a:srgbClr val="000099"/>
                </a:solidFill>
                <a:latin typeface="Calibri"/>
                <a:ea typeface="Calibri"/>
                <a:cs typeface="Calibri"/>
                <a:sym typeface="Calibri"/>
              </a:rPr>
              <a:t>   v   </a:t>
            </a:r>
            <a:r>
              <a:rPr lang="en-GB" sz="3000" b="1" dirty="0" err="1">
                <a:solidFill>
                  <a:srgbClr val="000099"/>
                </a:solidFill>
                <a:latin typeface="Calibri"/>
                <a:ea typeface="Calibri"/>
                <a:cs typeface="Calibri"/>
                <a:sym typeface="Calibri"/>
              </a:rPr>
              <a:t>th</a:t>
            </a:r>
            <a:r>
              <a:rPr lang="en-GB" sz="3000" b="1" dirty="0">
                <a:solidFill>
                  <a:srgbClr val="000099"/>
                </a:solidFill>
                <a:latin typeface="Calibri"/>
                <a:ea typeface="Calibri"/>
                <a:cs typeface="Calibri"/>
                <a:sym typeface="Calibri"/>
              </a:rPr>
              <a:t>   z  </a:t>
            </a:r>
            <a:endParaRPr dirty="0"/>
          </a:p>
          <a:p>
            <a:pPr marL="0" marR="0" lvl="0" indent="0" algn="l" rtl="0">
              <a:lnSpc>
                <a:spcPct val="90000"/>
              </a:lnSpc>
              <a:spcBef>
                <a:spcPts val="1000"/>
              </a:spcBef>
              <a:spcAft>
                <a:spcPts val="0"/>
              </a:spcAft>
              <a:buClr>
                <a:schemeClr val="dk1"/>
              </a:buClr>
              <a:buSzPts val="750"/>
              <a:buFont typeface="Arial"/>
              <a:buNone/>
            </a:pPr>
            <a:endParaRPr sz="750" b="1" dirty="0">
              <a:solidFill>
                <a:srgbClr val="000099"/>
              </a:solidFill>
              <a:latin typeface="Calibri"/>
              <a:ea typeface="Calibri"/>
              <a:cs typeface="Calibri"/>
              <a:sym typeface="Calibri"/>
            </a:endParaRPr>
          </a:p>
          <a:p>
            <a:pPr marL="0" marR="0" lvl="0" indent="0" algn="l" rtl="0">
              <a:lnSpc>
                <a:spcPct val="90000"/>
              </a:lnSpc>
              <a:spcBef>
                <a:spcPts val="1000"/>
              </a:spcBef>
              <a:spcAft>
                <a:spcPts val="0"/>
              </a:spcAft>
              <a:buClr>
                <a:srgbClr val="000099"/>
              </a:buClr>
              <a:buSzPts val="3000"/>
              <a:buFont typeface="Arial"/>
              <a:buNone/>
            </a:pPr>
            <a:r>
              <a:rPr lang="en-GB" sz="3000" b="1" dirty="0">
                <a:solidFill>
                  <a:srgbClr val="000099"/>
                </a:solidFill>
                <a:latin typeface="Calibri"/>
                <a:ea typeface="Calibri"/>
                <a:cs typeface="Calibri"/>
                <a:sym typeface="Calibri"/>
              </a:rPr>
              <a:t> </a:t>
            </a:r>
            <a:r>
              <a:rPr lang="en-GB" sz="3000" dirty="0">
                <a:solidFill>
                  <a:srgbClr val="000099"/>
                </a:solidFill>
                <a:latin typeface="Calibri"/>
                <a:ea typeface="Calibri"/>
                <a:cs typeface="Calibri"/>
                <a:sym typeface="Calibri"/>
              </a:rPr>
              <a:t>Bouncy</a:t>
            </a:r>
            <a:r>
              <a:rPr lang="en-GB" sz="3000" b="1" dirty="0">
                <a:solidFill>
                  <a:srgbClr val="000099"/>
                </a:solidFill>
                <a:latin typeface="Calibri"/>
                <a:ea typeface="Calibri"/>
                <a:cs typeface="Calibri"/>
                <a:sym typeface="Calibri"/>
              </a:rPr>
              <a:t>: c   p   t   </a:t>
            </a:r>
            <a:r>
              <a:rPr lang="en-GB" sz="3000" b="1" dirty="0" err="1">
                <a:solidFill>
                  <a:srgbClr val="000099"/>
                </a:solidFill>
                <a:latin typeface="Calibri"/>
                <a:ea typeface="Calibri"/>
                <a:cs typeface="Calibri"/>
                <a:sym typeface="Calibri"/>
              </a:rPr>
              <a:t>ch</a:t>
            </a:r>
            <a:r>
              <a:rPr lang="en-GB" sz="3000" b="1" dirty="0">
                <a:solidFill>
                  <a:srgbClr val="000099"/>
                </a:solidFill>
                <a:latin typeface="Calibri"/>
                <a:ea typeface="Calibri"/>
                <a:cs typeface="Calibri"/>
                <a:sym typeface="Calibri"/>
              </a:rPr>
              <a:t>   h  b   d   g   w   </a:t>
            </a:r>
            <a:r>
              <a:rPr lang="en-GB" sz="3000" b="1" dirty="0" err="1">
                <a:solidFill>
                  <a:srgbClr val="000099"/>
                </a:solidFill>
                <a:latin typeface="Calibri"/>
                <a:ea typeface="Calibri"/>
                <a:cs typeface="Calibri"/>
                <a:sym typeface="Calibri"/>
              </a:rPr>
              <a:t>qu</a:t>
            </a:r>
            <a:r>
              <a:rPr lang="en-GB" sz="3000" b="1" dirty="0">
                <a:solidFill>
                  <a:srgbClr val="000099"/>
                </a:solidFill>
                <a:latin typeface="Calibri"/>
                <a:ea typeface="Calibri"/>
                <a:cs typeface="Calibri"/>
                <a:sym typeface="Calibri"/>
              </a:rPr>
              <a:t>   </a:t>
            </a:r>
            <a:r>
              <a:rPr lang="en-GB" sz="3000" b="1" dirty="0" smtClean="0">
                <a:solidFill>
                  <a:srgbClr val="000099"/>
                </a:solidFill>
                <a:latin typeface="Calibri"/>
                <a:ea typeface="Calibri"/>
                <a:cs typeface="Calibri"/>
                <a:sym typeface="Calibri"/>
              </a:rPr>
              <a:t>y</a:t>
            </a:r>
          </a:p>
          <a:p>
            <a:pPr marL="0" marR="0" lvl="0" indent="0" algn="l" rtl="0">
              <a:lnSpc>
                <a:spcPct val="90000"/>
              </a:lnSpc>
              <a:spcBef>
                <a:spcPts val="1000"/>
              </a:spcBef>
              <a:spcAft>
                <a:spcPts val="0"/>
              </a:spcAft>
              <a:buClr>
                <a:srgbClr val="000099"/>
              </a:buClr>
              <a:buSzPts val="3000"/>
              <a:buFont typeface="Arial"/>
              <a:buNone/>
            </a:pPr>
            <a:endParaRPr lang="en-GB" sz="3000" b="1" dirty="0">
              <a:solidFill>
                <a:srgbClr val="000099"/>
              </a:solidFill>
              <a:latin typeface="Calibri"/>
              <a:cs typeface="Calibri"/>
              <a:sym typeface="Calibri"/>
            </a:endParaRPr>
          </a:p>
          <a:p>
            <a:pPr marL="0" marR="0" lvl="0" indent="0" algn="l" rtl="0">
              <a:lnSpc>
                <a:spcPct val="90000"/>
              </a:lnSpc>
              <a:spcBef>
                <a:spcPts val="1000"/>
              </a:spcBef>
              <a:spcAft>
                <a:spcPts val="0"/>
              </a:spcAft>
              <a:buClr>
                <a:srgbClr val="000099"/>
              </a:buClr>
              <a:buSzPts val="3000"/>
              <a:buFont typeface="Arial"/>
              <a:buNone/>
            </a:pPr>
            <a:r>
              <a:rPr lang="en-GB" sz="1800" dirty="0" smtClean="0">
                <a:hlinkClick r:id="rId5"/>
              </a:rPr>
              <a:t>https://home.oxfordowl.co.uk/reading/phonics/</a:t>
            </a:r>
            <a:endParaRPr sz="1800" dirty="0"/>
          </a:p>
        </p:txBody>
      </p:sp>
      <p:sp>
        <p:nvSpPr>
          <p:cNvPr id="211" name="Google Shape;211;p17"/>
          <p:cNvSpPr/>
          <p:nvPr/>
        </p:nvSpPr>
        <p:spPr>
          <a:xfrm>
            <a:off x="4584376" y="2823491"/>
            <a:ext cx="529391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213" name="Google Shape;213;p17"/>
          <p:cNvPicPr preferRelativeResize="0"/>
          <p:nvPr/>
        </p:nvPicPr>
        <p:blipFill rotWithShape="1">
          <a:blip r:embed="rId6">
            <a:alphaModFix/>
          </a:blip>
          <a:srcRect l="8464" r="22322" b="4730"/>
          <a:stretch/>
        </p:blipFill>
        <p:spPr>
          <a:xfrm>
            <a:off x="243840" y="1457631"/>
            <a:ext cx="2995749" cy="2146571"/>
          </a:xfrm>
          <a:prstGeom prst="rect">
            <a:avLst/>
          </a:prstGeom>
          <a:noFill/>
          <a:ln>
            <a:noFill/>
          </a:ln>
        </p:spPr>
      </p:pic>
      <p:pic>
        <p:nvPicPr>
          <p:cNvPr id="214" name="Google Shape;214;p17"/>
          <p:cNvPicPr preferRelativeResize="0">
            <a:picLocks noGrp="1"/>
          </p:cNvPicPr>
          <p:nvPr>
            <p:ph type="body" idx="1"/>
          </p:nvPr>
        </p:nvPicPr>
        <p:blipFill rotWithShape="1">
          <a:blip r:embed="rId7">
            <a:alphaModFix/>
          </a:blip>
          <a:srcRect b="15233"/>
          <a:stretch/>
        </p:blipFill>
        <p:spPr>
          <a:xfrm>
            <a:off x="3548690" y="1731396"/>
            <a:ext cx="1721644" cy="1092095"/>
          </a:xfrm>
          <a:prstGeom prst="rect">
            <a:avLst/>
          </a:prstGeom>
          <a:noFill/>
          <a:ln>
            <a:noFill/>
          </a:ln>
        </p:spPr>
      </p:pic>
      <p:sp>
        <p:nvSpPr>
          <p:cNvPr id="3" name="TextBox 2"/>
          <p:cNvSpPr txBox="1"/>
          <p:nvPr/>
        </p:nvSpPr>
        <p:spPr>
          <a:xfrm>
            <a:off x="484909" y="4114800"/>
            <a:ext cx="3615502" cy="307777"/>
          </a:xfrm>
          <a:prstGeom prst="rect">
            <a:avLst/>
          </a:prstGeom>
          <a:noFill/>
        </p:spPr>
        <p:txBody>
          <a:bodyPr wrap="square" rtlCol="0">
            <a:spAutoFit/>
          </a:bodyPr>
          <a:lstStyle/>
          <a:p>
            <a:r>
              <a:rPr lang="en-GB" dirty="0" smtClean="0"/>
              <a:t> </a:t>
            </a:r>
            <a:endParaRPr lang="en-GB" dirty="0"/>
          </a:p>
        </p:txBody>
      </p:sp>
      <p:pic>
        <p:nvPicPr>
          <p:cNvPr id="4" name="Picture 3"/>
          <p:cNvPicPr>
            <a:picLocks noChangeAspect="1"/>
          </p:cNvPicPr>
          <p:nvPr/>
        </p:nvPicPr>
        <p:blipFill>
          <a:blip r:embed="rId8"/>
          <a:stretch>
            <a:fillRect/>
          </a:stretch>
        </p:blipFill>
        <p:spPr>
          <a:xfrm>
            <a:off x="484414" y="4933175"/>
            <a:ext cx="2514600" cy="1543050"/>
          </a:xfrm>
          <a:prstGeom prst="rect">
            <a:avLst/>
          </a:prstGeom>
        </p:spPr>
      </p:pic>
      <p:pic>
        <p:nvPicPr>
          <p:cNvPr id="7" name="Picture 6"/>
          <p:cNvPicPr>
            <a:picLocks noChangeAspect="1"/>
          </p:cNvPicPr>
          <p:nvPr/>
        </p:nvPicPr>
        <p:blipFill>
          <a:blip r:embed="rId9"/>
          <a:stretch>
            <a:fillRect/>
          </a:stretch>
        </p:blipFill>
        <p:spPr>
          <a:xfrm>
            <a:off x="10010215" y="4933175"/>
            <a:ext cx="1818620" cy="1384498"/>
          </a:xfrm>
          <a:prstGeom prst="rect">
            <a:avLst/>
          </a:prstGeom>
        </p:spPr>
      </p:pic>
      <p:pic>
        <p:nvPicPr>
          <p:cNvPr id="8" name="Picture 7"/>
          <p:cNvPicPr>
            <a:picLocks noChangeAspect="1"/>
          </p:cNvPicPr>
          <p:nvPr/>
        </p:nvPicPr>
        <p:blipFill>
          <a:blip r:embed="rId10"/>
          <a:stretch>
            <a:fillRect/>
          </a:stretch>
        </p:blipFill>
        <p:spPr>
          <a:xfrm>
            <a:off x="4100411" y="5009631"/>
            <a:ext cx="1877865" cy="1417485"/>
          </a:xfrm>
          <a:prstGeom prst="rect">
            <a:avLst/>
          </a:prstGeom>
        </p:spPr>
      </p:pic>
      <p:sp>
        <p:nvSpPr>
          <p:cNvPr id="9" name="TextBox 8"/>
          <p:cNvSpPr txBox="1"/>
          <p:nvPr/>
        </p:nvSpPr>
        <p:spPr>
          <a:xfrm>
            <a:off x="3137025" y="5366713"/>
            <a:ext cx="963386" cy="523220"/>
          </a:xfrm>
          <a:prstGeom prst="rect">
            <a:avLst/>
          </a:prstGeom>
          <a:noFill/>
        </p:spPr>
        <p:txBody>
          <a:bodyPr wrap="square" rtlCol="0">
            <a:spAutoFit/>
          </a:bodyPr>
          <a:lstStyle/>
          <a:p>
            <a:r>
              <a:rPr lang="en-GB" sz="2800" dirty="0" smtClean="0"/>
              <a:t>sun</a:t>
            </a:r>
            <a:endParaRPr lang="en-GB" sz="2800" dirty="0"/>
          </a:p>
        </p:txBody>
      </p:sp>
      <p:pic>
        <p:nvPicPr>
          <p:cNvPr id="10" name="Picture 9"/>
          <p:cNvPicPr>
            <a:picLocks noChangeAspect="1"/>
          </p:cNvPicPr>
          <p:nvPr/>
        </p:nvPicPr>
        <p:blipFill>
          <a:blip r:embed="rId11"/>
          <a:stretch>
            <a:fillRect/>
          </a:stretch>
        </p:blipFill>
        <p:spPr>
          <a:xfrm>
            <a:off x="6110200" y="5203519"/>
            <a:ext cx="3768091" cy="89933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36072" y="303976"/>
            <a:ext cx="9490364" cy="6418846"/>
          </a:xfrm>
          <a:prstGeom prst="rect">
            <a:avLst/>
          </a:prstGeom>
        </p:spPr>
      </p:pic>
      <p:sp>
        <p:nvSpPr>
          <p:cNvPr id="2" name="Text Placeholder 1"/>
          <p:cNvSpPr>
            <a:spLocks noGrp="1"/>
          </p:cNvSpPr>
          <p:nvPr>
            <p:ph type="body" idx="1"/>
          </p:nvPr>
        </p:nvSpPr>
        <p:spPr/>
        <p:txBody>
          <a:bodyPr/>
          <a:lstStyle/>
          <a:p>
            <a:pPr marL="114300" indent="0">
              <a:buNone/>
            </a:pPr>
            <a:endParaRPr lang="en-GB" dirty="0"/>
          </a:p>
        </p:txBody>
      </p:sp>
      <p:pic>
        <p:nvPicPr>
          <p:cNvPr id="220" name="Google Shape;220;p18"/>
          <p:cNvPicPr preferRelativeResize="0"/>
          <p:nvPr/>
        </p:nvPicPr>
        <p:blipFill rotWithShape="1">
          <a:blip r:embed="rId4">
            <a:alphaModFix/>
          </a:blip>
          <a:srcRect/>
          <a:stretch/>
        </p:blipFill>
        <p:spPr>
          <a:xfrm>
            <a:off x="8093034" y="691422"/>
            <a:ext cx="3570514" cy="74910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20"/>
          <p:cNvPicPr preferRelativeResize="0">
            <a:picLocks noGrp="1"/>
          </p:cNvPicPr>
          <p:nvPr>
            <p:ph type="body" idx="1"/>
          </p:nvPr>
        </p:nvPicPr>
        <p:blipFill rotWithShape="1">
          <a:blip r:embed="rId3">
            <a:alphaModFix/>
          </a:blip>
          <a:srcRect/>
          <a:stretch/>
        </p:blipFill>
        <p:spPr>
          <a:xfrm>
            <a:off x="749063" y="409302"/>
            <a:ext cx="10711417" cy="605146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21"/>
          <p:cNvPicPr preferRelativeResize="0">
            <a:picLocks noGrp="1"/>
          </p:cNvPicPr>
          <p:nvPr>
            <p:ph type="body" idx="1"/>
          </p:nvPr>
        </p:nvPicPr>
        <p:blipFill rotWithShape="1">
          <a:blip r:embed="rId3">
            <a:alphaModFix/>
          </a:blip>
          <a:srcRect/>
          <a:stretch/>
        </p:blipFill>
        <p:spPr>
          <a:xfrm>
            <a:off x="2094718" y="1294402"/>
            <a:ext cx="7793557" cy="435133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22"/>
          <p:cNvPicPr preferRelativeResize="0">
            <a:picLocks noGrp="1"/>
          </p:cNvPicPr>
          <p:nvPr>
            <p:ph type="body" idx="1"/>
          </p:nvPr>
        </p:nvPicPr>
        <p:blipFill rotWithShape="1">
          <a:blip r:embed="rId3">
            <a:alphaModFix/>
          </a:blip>
          <a:srcRect/>
          <a:stretch/>
        </p:blipFill>
        <p:spPr>
          <a:xfrm>
            <a:off x="991798" y="419568"/>
            <a:ext cx="4837154" cy="2702832"/>
          </a:xfrm>
          <a:prstGeom prst="rect">
            <a:avLst/>
          </a:prstGeom>
          <a:noFill/>
          <a:ln>
            <a:noFill/>
          </a:ln>
        </p:spPr>
      </p:pic>
      <p:pic>
        <p:nvPicPr>
          <p:cNvPr id="243" name="Google Shape;243;p22"/>
          <p:cNvPicPr preferRelativeResize="0"/>
          <p:nvPr/>
        </p:nvPicPr>
        <p:blipFill rotWithShape="1">
          <a:blip r:embed="rId4">
            <a:alphaModFix/>
          </a:blip>
          <a:srcRect/>
          <a:stretch/>
        </p:blipFill>
        <p:spPr>
          <a:xfrm>
            <a:off x="6243332" y="419568"/>
            <a:ext cx="4824771" cy="2702832"/>
          </a:xfrm>
          <a:prstGeom prst="rect">
            <a:avLst/>
          </a:prstGeom>
          <a:noFill/>
          <a:ln>
            <a:noFill/>
          </a:ln>
        </p:spPr>
      </p:pic>
      <p:pic>
        <p:nvPicPr>
          <p:cNvPr id="244" name="Google Shape;244;p22"/>
          <p:cNvPicPr preferRelativeResize="0"/>
          <p:nvPr/>
        </p:nvPicPr>
        <p:blipFill rotWithShape="1">
          <a:blip r:embed="rId5">
            <a:alphaModFix/>
          </a:blip>
          <a:srcRect/>
          <a:stretch/>
        </p:blipFill>
        <p:spPr>
          <a:xfrm>
            <a:off x="991798" y="3454882"/>
            <a:ext cx="4837154" cy="2712468"/>
          </a:xfrm>
          <a:prstGeom prst="rect">
            <a:avLst/>
          </a:prstGeom>
          <a:noFill/>
          <a:ln>
            <a:noFill/>
          </a:ln>
        </p:spPr>
      </p:pic>
      <p:pic>
        <p:nvPicPr>
          <p:cNvPr id="245" name="Google Shape;245;p22"/>
          <p:cNvPicPr preferRelativeResize="0"/>
          <p:nvPr/>
        </p:nvPicPr>
        <p:blipFill rotWithShape="1">
          <a:blip r:embed="rId6">
            <a:alphaModFix/>
          </a:blip>
          <a:srcRect/>
          <a:stretch/>
        </p:blipFill>
        <p:spPr>
          <a:xfrm>
            <a:off x="6243332" y="3454882"/>
            <a:ext cx="4866915" cy="271246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6366"/>
          </a:xfrm>
        </p:spPr>
        <p:txBody>
          <a:bodyPr/>
          <a:lstStyle/>
          <a:p>
            <a:pPr algn="ctr"/>
            <a:r>
              <a:rPr lang="en-GB" dirty="0" smtClean="0"/>
              <a:t>Reading</a:t>
            </a:r>
            <a:endParaRPr lang="en-GB" dirty="0"/>
          </a:p>
        </p:txBody>
      </p:sp>
      <p:sp>
        <p:nvSpPr>
          <p:cNvPr id="3" name="Text Placeholder 2"/>
          <p:cNvSpPr>
            <a:spLocks noGrp="1"/>
          </p:cNvSpPr>
          <p:nvPr>
            <p:ph type="body" idx="1"/>
          </p:nvPr>
        </p:nvSpPr>
        <p:spPr>
          <a:xfrm>
            <a:off x="838200" y="1080656"/>
            <a:ext cx="10515600" cy="5611090"/>
          </a:xfrm>
        </p:spPr>
        <p:txBody>
          <a:bodyPr>
            <a:normAutofit fontScale="77500" lnSpcReduction="20000"/>
          </a:bodyPr>
          <a:lstStyle/>
          <a:p>
            <a:r>
              <a:rPr lang="en-GB" b="1" dirty="0" smtClean="0"/>
              <a:t>In Reception we will send home two types of books; ‘I Can’ and ‘We Can’ books.</a:t>
            </a:r>
          </a:p>
          <a:p>
            <a:r>
              <a:rPr lang="en-GB" dirty="0" smtClean="0"/>
              <a:t>‘I Can’ books are books that we would like the children to begin to read with support. These books initially are wordless books with the introduction of phonics books in a few weeks linked to the phonics learning that we are doing in school. As the children begin to learn the speech sounds for written letters they will be books that they can increasingly read. Reading is not just being able to read words but to also have discussions about their thoughts and ideas linked to the book. </a:t>
            </a:r>
          </a:p>
          <a:p>
            <a:r>
              <a:rPr lang="en-GB" dirty="0" smtClean="0"/>
              <a:t>Reading books more than once also develops a natural fluency and flow to their reading as well as developing their confidence.</a:t>
            </a:r>
          </a:p>
          <a:p>
            <a:r>
              <a:rPr lang="en-GB" dirty="0" smtClean="0"/>
              <a:t>‘We Can’ books are our library books which we encourage you to share together with your child</a:t>
            </a:r>
            <a:r>
              <a:rPr lang="en-GB" dirty="0" smtClean="0"/>
              <a:t>.</a:t>
            </a:r>
          </a:p>
          <a:p>
            <a:r>
              <a:rPr lang="en-GB" dirty="0" smtClean="0"/>
              <a:t>Spend 10 minutes five times a week reading with your child – Reading to, paired reading, child reading and record in Reading Record.</a:t>
            </a:r>
            <a:endParaRPr lang="en-GB" dirty="0" smtClean="0"/>
          </a:p>
          <a:p>
            <a:r>
              <a:rPr lang="en-GB" b="1" dirty="0" smtClean="0"/>
              <a:t>Reading </a:t>
            </a:r>
            <a:r>
              <a:rPr lang="en-GB" b="1" dirty="0"/>
              <a:t>Book change- Please make sure reading books </a:t>
            </a:r>
            <a:r>
              <a:rPr lang="en-GB" b="1" dirty="0" smtClean="0"/>
              <a:t>(‘I can’ </a:t>
            </a:r>
            <a:r>
              <a:rPr lang="en-GB" b="1" dirty="0"/>
              <a:t>books) and diaries are in their </a:t>
            </a:r>
            <a:r>
              <a:rPr lang="en-GB" b="1" dirty="0" err="1"/>
              <a:t>bookbags</a:t>
            </a:r>
            <a:r>
              <a:rPr lang="en-GB" b="1" dirty="0"/>
              <a:t> everyday and we will change reading books on a Tuesday.</a:t>
            </a:r>
          </a:p>
          <a:p>
            <a:r>
              <a:rPr lang="en-GB" b="1" dirty="0"/>
              <a:t>Library book </a:t>
            </a:r>
            <a:r>
              <a:rPr lang="en-GB" b="1" dirty="0" smtClean="0"/>
              <a:t>(‘We can’ </a:t>
            </a:r>
            <a:r>
              <a:rPr lang="en-GB" b="1" dirty="0"/>
              <a:t>books) changed on </a:t>
            </a:r>
            <a:r>
              <a:rPr lang="en-GB" b="1" dirty="0" smtClean="0"/>
              <a:t>Friday.</a:t>
            </a:r>
          </a:p>
          <a:p>
            <a:r>
              <a:rPr lang="en-GB" dirty="0" smtClean="0"/>
              <a:t>Our reading expectation is 5 times a week for 10-15 minutes. This could be a mixture of an adult and child shared read, an adult reading to a child or a child reading. Please record in their reading diaries.</a:t>
            </a:r>
          </a:p>
          <a:p>
            <a:endParaRPr lang="en-GB" dirty="0"/>
          </a:p>
          <a:p>
            <a:endParaRPr lang="en-GB" dirty="0"/>
          </a:p>
        </p:txBody>
      </p:sp>
    </p:spTree>
    <p:extLst>
      <p:ext uri="{BB962C8B-B14F-4D97-AF65-F5344CB8AC3E}">
        <p14:creationId xmlns:p14="http://schemas.microsoft.com/office/powerpoint/2010/main" val="2215843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a:spLocks noGrp="1"/>
          </p:cNvSpPr>
          <p:nvPr>
            <p:ph type="title"/>
          </p:nvPr>
        </p:nvSpPr>
        <p:spPr>
          <a:xfrm>
            <a:off x="2004472" y="116632"/>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33C0B"/>
              </a:buClr>
              <a:buSzPts val="4400"/>
              <a:buFont typeface="Calibri"/>
              <a:buNone/>
            </a:pPr>
            <a:r>
              <a:rPr lang="en-GB" dirty="0">
                <a:solidFill>
                  <a:srgbClr val="833C0B"/>
                </a:solidFill>
              </a:rPr>
              <a:t>In EYFS…</a:t>
            </a:r>
            <a:endParaRPr dirty="0">
              <a:solidFill>
                <a:srgbClr val="833C0B"/>
              </a:solidFill>
            </a:endParaRPr>
          </a:p>
        </p:txBody>
      </p:sp>
      <p:sp>
        <p:nvSpPr>
          <p:cNvPr id="92" name="Google Shape;92;p2"/>
          <p:cNvSpPr txBox="1">
            <a:spLocks noGrp="1"/>
          </p:cNvSpPr>
          <p:nvPr>
            <p:ph type="body" idx="1"/>
          </p:nvPr>
        </p:nvSpPr>
        <p:spPr>
          <a:xfrm>
            <a:off x="410621" y="2563893"/>
            <a:ext cx="8229600" cy="38788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r>
              <a:rPr lang="en-GB" sz="1800" b="1" dirty="0">
                <a:latin typeface="Calibri" panose="020F0502020204030204" pitchFamily="34" charset="0"/>
                <a:ea typeface="Comic Sans MS"/>
                <a:cs typeface="Calibri" panose="020F0502020204030204" pitchFamily="34" charset="0"/>
                <a:sym typeface="Comic Sans MS"/>
              </a:rPr>
              <a:t>Uniform:</a:t>
            </a:r>
            <a:endParaRPr dirty="0">
              <a:latin typeface="Calibri" panose="020F0502020204030204" pitchFamily="34" charset="0"/>
              <a:cs typeface="Calibri" panose="020F0502020204030204" pitchFamily="34" charset="0"/>
            </a:endParaRPr>
          </a:p>
          <a:p>
            <a:pPr marL="228600" lvl="0" indent="-211455" algn="l" rtl="0">
              <a:lnSpc>
                <a:spcPct val="90000"/>
              </a:lnSpc>
              <a:spcBef>
                <a:spcPts val="1000"/>
              </a:spcBef>
              <a:spcAft>
                <a:spcPts val="0"/>
              </a:spcAft>
              <a:buClr>
                <a:schemeClr val="dk1"/>
              </a:buClr>
              <a:buSzPct val="100000"/>
              <a:buChar char="•"/>
            </a:pPr>
            <a:r>
              <a:rPr lang="en-GB" sz="1800" dirty="0" smtClean="0">
                <a:latin typeface="Calibri" panose="020F0502020204030204" pitchFamily="34" charset="0"/>
                <a:ea typeface="Comic Sans MS"/>
                <a:cs typeface="Calibri" panose="020F0502020204030204" pitchFamily="34" charset="0"/>
                <a:sym typeface="Comic Sans MS"/>
              </a:rPr>
              <a:t>Coats </a:t>
            </a:r>
            <a:r>
              <a:rPr lang="en-GB" sz="1800" dirty="0">
                <a:latin typeface="Calibri" panose="020F0502020204030204" pitchFamily="34" charset="0"/>
                <a:ea typeface="Comic Sans MS"/>
                <a:cs typeface="Calibri" panose="020F0502020204030204" pitchFamily="34" charset="0"/>
                <a:sym typeface="Comic Sans MS"/>
              </a:rPr>
              <a:t>in school every day</a:t>
            </a:r>
            <a:endParaRPr dirty="0">
              <a:latin typeface="Calibri" panose="020F0502020204030204" pitchFamily="34" charset="0"/>
              <a:cs typeface="Calibri" panose="020F0502020204030204" pitchFamily="34" charset="0"/>
            </a:endParaRPr>
          </a:p>
          <a:p>
            <a:pPr marL="228600" lvl="0" indent="-211455" algn="l" rtl="0">
              <a:lnSpc>
                <a:spcPct val="90000"/>
              </a:lnSpc>
              <a:spcBef>
                <a:spcPts val="1000"/>
              </a:spcBef>
              <a:spcAft>
                <a:spcPts val="0"/>
              </a:spcAft>
              <a:buClr>
                <a:schemeClr val="dk1"/>
              </a:buClr>
              <a:buSzPct val="100000"/>
              <a:buChar char="•"/>
            </a:pPr>
            <a:r>
              <a:rPr lang="en-GB" sz="1800" dirty="0" smtClean="0">
                <a:latin typeface="Calibri" panose="020F0502020204030204" pitchFamily="34" charset="0"/>
                <a:ea typeface="Comic Sans MS"/>
                <a:cs typeface="Calibri" panose="020F0502020204030204" pitchFamily="34" charset="0"/>
                <a:sym typeface="Comic Sans MS"/>
              </a:rPr>
              <a:t>Wellies </a:t>
            </a:r>
            <a:r>
              <a:rPr lang="en-GB" sz="1800" dirty="0">
                <a:latin typeface="Calibri" panose="020F0502020204030204" pitchFamily="34" charset="0"/>
                <a:ea typeface="Comic Sans MS"/>
                <a:cs typeface="Calibri" panose="020F0502020204030204" pitchFamily="34" charset="0"/>
                <a:sym typeface="Comic Sans MS"/>
              </a:rPr>
              <a:t>in school</a:t>
            </a:r>
            <a:endParaRPr dirty="0">
              <a:latin typeface="Calibri" panose="020F0502020204030204" pitchFamily="34" charset="0"/>
              <a:cs typeface="Calibri" panose="020F0502020204030204" pitchFamily="34" charset="0"/>
            </a:endParaRPr>
          </a:p>
          <a:p>
            <a:pPr marL="228600" lvl="0" indent="-211455" algn="l" rtl="0">
              <a:lnSpc>
                <a:spcPct val="90000"/>
              </a:lnSpc>
              <a:spcBef>
                <a:spcPts val="1000"/>
              </a:spcBef>
              <a:spcAft>
                <a:spcPts val="0"/>
              </a:spcAft>
              <a:buClr>
                <a:schemeClr val="dk1"/>
              </a:buClr>
              <a:buSzPct val="100000"/>
              <a:buChar char="•"/>
            </a:pPr>
            <a:r>
              <a:rPr lang="en-GB" sz="1800" dirty="0">
                <a:latin typeface="Calibri" panose="020F0502020204030204" pitchFamily="34" charset="0"/>
                <a:ea typeface="Comic Sans MS"/>
                <a:cs typeface="Calibri" panose="020F0502020204030204" pitchFamily="34" charset="0"/>
                <a:sym typeface="Comic Sans MS"/>
              </a:rPr>
              <a:t>Book bag – no rucksacks/large </a:t>
            </a:r>
            <a:r>
              <a:rPr lang="en-GB" sz="1800" dirty="0" smtClean="0">
                <a:latin typeface="Calibri" panose="020F0502020204030204" pitchFamily="34" charset="0"/>
                <a:ea typeface="Comic Sans MS"/>
                <a:cs typeface="Calibri" panose="020F0502020204030204" pitchFamily="34" charset="0"/>
                <a:sym typeface="Comic Sans MS"/>
              </a:rPr>
              <a:t>bags</a:t>
            </a:r>
          </a:p>
          <a:p>
            <a:pPr marL="228600" lvl="0" indent="-211455" algn="l" rtl="0">
              <a:lnSpc>
                <a:spcPct val="90000"/>
              </a:lnSpc>
              <a:spcBef>
                <a:spcPts val="1000"/>
              </a:spcBef>
              <a:spcAft>
                <a:spcPts val="0"/>
              </a:spcAft>
              <a:buClr>
                <a:schemeClr val="dk1"/>
              </a:buClr>
              <a:buSzPct val="100000"/>
              <a:buChar char="•"/>
            </a:pPr>
            <a:r>
              <a:rPr lang="en-GB" sz="1800" dirty="0" smtClean="0">
                <a:latin typeface="Calibri" panose="020F0502020204030204" pitchFamily="34" charset="0"/>
                <a:cs typeface="Calibri" panose="020F0502020204030204" pitchFamily="34" charset="0"/>
                <a:sym typeface="Comic Sans MS"/>
              </a:rPr>
              <a:t>PE Kit - Tuesdays</a:t>
            </a:r>
            <a:endParaRPr dirty="0">
              <a:latin typeface="Calibri" panose="020F0502020204030204" pitchFamily="34" charset="0"/>
              <a:cs typeface="Calibri" panose="020F0502020204030204" pitchFamily="34" charset="0"/>
            </a:endParaRPr>
          </a:p>
          <a:p>
            <a:pPr marL="228600" lvl="0" indent="-211455" algn="l" rtl="0">
              <a:lnSpc>
                <a:spcPct val="90000"/>
              </a:lnSpc>
              <a:spcBef>
                <a:spcPts val="1000"/>
              </a:spcBef>
              <a:spcAft>
                <a:spcPts val="0"/>
              </a:spcAft>
              <a:buClr>
                <a:schemeClr val="dk1"/>
              </a:buClr>
              <a:buSzPct val="100000"/>
              <a:buChar char="•"/>
            </a:pPr>
            <a:r>
              <a:rPr lang="en-GB" sz="1800" b="1" dirty="0">
                <a:latin typeface="Calibri" panose="020F0502020204030204" pitchFamily="34" charset="0"/>
                <a:ea typeface="Comic Sans MS"/>
                <a:cs typeface="Calibri" panose="020F0502020204030204" pitchFamily="34" charset="0"/>
                <a:sym typeface="Comic Sans MS"/>
              </a:rPr>
              <a:t>All named please </a:t>
            </a:r>
            <a:r>
              <a:rPr lang="en-GB" sz="1800" dirty="0">
                <a:latin typeface="Calibri" panose="020F0502020204030204" pitchFamily="34" charset="0"/>
                <a:ea typeface="Comic Sans MS"/>
                <a:cs typeface="Calibri" panose="020F0502020204030204" pitchFamily="34" charset="0"/>
                <a:sym typeface="Comic Sans MS"/>
              </a:rPr>
              <a:t>☺ </a:t>
            </a:r>
            <a:endParaRPr sz="1800" dirty="0">
              <a:latin typeface="Calibri" panose="020F0502020204030204" pitchFamily="34" charset="0"/>
              <a:ea typeface="Comic Sans MS"/>
              <a:cs typeface="Calibri" panose="020F0502020204030204" pitchFamily="34" charset="0"/>
              <a:sym typeface="Comic Sans MS"/>
            </a:endParaRPr>
          </a:p>
          <a:p>
            <a:pPr marL="0" lvl="0" indent="0" algn="l" rtl="0">
              <a:lnSpc>
                <a:spcPct val="90000"/>
              </a:lnSpc>
              <a:spcBef>
                <a:spcPts val="1000"/>
              </a:spcBef>
              <a:spcAft>
                <a:spcPts val="0"/>
              </a:spcAft>
              <a:buClr>
                <a:schemeClr val="dk1"/>
              </a:buClr>
              <a:buSzPct val="100000"/>
              <a:buNone/>
            </a:pPr>
            <a:endParaRPr sz="1800" dirty="0">
              <a:latin typeface="Calibri" panose="020F0502020204030204" pitchFamily="34" charset="0"/>
              <a:ea typeface="Comic Sans MS"/>
              <a:cs typeface="Calibri" panose="020F0502020204030204" pitchFamily="34" charset="0"/>
              <a:sym typeface="Comic Sans MS"/>
            </a:endParaRPr>
          </a:p>
          <a:p>
            <a:pPr marL="228600" lvl="0" indent="-211455" algn="l" rtl="0">
              <a:lnSpc>
                <a:spcPct val="90000"/>
              </a:lnSpc>
              <a:spcBef>
                <a:spcPts val="1000"/>
              </a:spcBef>
              <a:spcAft>
                <a:spcPts val="0"/>
              </a:spcAft>
              <a:buClr>
                <a:schemeClr val="dk1"/>
              </a:buClr>
              <a:buSzPct val="100000"/>
              <a:buChar char="•"/>
            </a:pPr>
            <a:r>
              <a:rPr lang="en-GB" sz="1800" dirty="0">
                <a:latin typeface="Calibri" panose="020F0502020204030204" pitchFamily="34" charset="0"/>
                <a:ea typeface="Comic Sans MS"/>
                <a:cs typeface="Calibri" panose="020F0502020204030204" pitchFamily="34" charset="0"/>
                <a:sym typeface="Comic Sans MS"/>
              </a:rPr>
              <a:t>EYFS gate- </a:t>
            </a:r>
            <a:r>
              <a:rPr lang="en-GB" sz="1800" dirty="0" smtClean="0">
                <a:latin typeface="Calibri" panose="020F0502020204030204" pitchFamily="34" charset="0"/>
                <a:ea typeface="Comic Sans MS"/>
                <a:cs typeface="Calibri" panose="020F0502020204030204" pitchFamily="34" charset="0"/>
                <a:sym typeface="Comic Sans MS"/>
              </a:rPr>
              <a:t>8:35am </a:t>
            </a:r>
            <a:endParaRPr sz="1800" dirty="0">
              <a:latin typeface="Calibri" panose="020F0502020204030204" pitchFamily="34" charset="0"/>
              <a:ea typeface="Comic Sans MS"/>
              <a:cs typeface="Calibri" panose="020F0502020204030204" pitchFamily="34" charset="0"/>
              <a:sym typeface="Comic Sans MS"/>
            </a:endParaRPr>
          </a:p>
          <a:p>
            <a:pPr marL="228600" lvl="0" indent="0" algn="l" rtl="0">
              <a:lnSpc>
                <a:spcPct val="90000"/>
              </a:lnSpc>
              <a:spcBef>
                <a:spcPts val="1000"/>
              </a:spcBef>
              <a:spcAft>
                <a:spcPts val="0"/>
              </a:spcAft>
              <a:buNone/>
            </a:pPr>
            <a:r>
              <a:rPr lang="en-GB" sz="1800" dirty="0">
                <a:latin typeface="Calibri" panose="020F0502020204030204" pitchFamily="34" charset="0"/>
                <a:ea typeface="Comic Sans MS"/>
                <a:cs typeface="Calibri" panose="020F0502020204030204" pitchFamily="34" charset="0"/>
                <a:sym typeface="Comic Sans MS"/>
              </a:rPr>
              <a:t>Gate closes at </a:t>
            </a:r>
            <a:r>
              <a:rPr lang="en-GB" sz="1800" dirty="0" smtClean="0">
                <a:latin typeface="Calibri" panose="020F0502020204030204" pitchFamily="34" charset="0"/>
                <a:ea typeface="Comic Sans MS"/>
                <a:cs typeface="Calibri" panose="020F0502020204030204" pitchFamily="34" charset="0"/>
                <a:sym typeface="Comic Sans MS"/>
              </a:rPr>
              <a:t>8:45 -please </a:t>
            </a:r>
            <a:r>
              <a:rPr lang="en-GB" sz="1800" dirty="0">
                <a:latin typeface="Calibri" panose="020F0502020204030204" pitchFamily="34" charset="0"/>
                <a:ea typeface="Comic Sans MS"/>
                <a:cs typeface="Calibri" panose="020F0502020204030204" pitchFamily="34" charset="0"/>
                <a:sym typeface="Comic Sans MS"/>
              </a:rPr>
              <a:t>enter through office to sign your child </a:t>
            </a:r>
            <a:r>
              <a:rPr lang="en-GB" sz="1800" dirty="0" smtClean="0">
                <a:latin typeface="Calibri" panose="020F0502020204030204" pitchFamily="34" charset="0"/>
                <a:ea typeface="Comic Sans MS"/>
                <a:cs typeface="Calibri" panose="020F0502020204030204" pitchFamily="34" charset="0"/>
                <a:sym typeface="Comic Sans MS"/>
              </a:rPr>
              <a:t>in if after this time.</a:t>
            </a:r>
            <a:endParaRPr lang="en-GB" sz="1800" b="1" dirty="0">
              <a:latin typeface="Calibri" panose="020F0502020204030204" pitchFamily="34" charset="0"/>
              <a:ea typeface="Comic Sans MS"/>
              <a:cs typeface="Calibri" panose="020F0502020204030204" pitchFamily="34" charset="0"/>
              <a:sym typeface="Comic Sans MS"/>
            </a:endParaRPr>
          </a:p>
          <a:p>
            <a:pPr marL="228600" lvl="0" indent="-211455" algn="l" rtl="0">
              <a:lnSpc>
                <a:spcPct val="90000"/>
              </a:lnSpc>
              <a:spcBef>
                <a:spcPts val="1000"/>
              </a:spcBef>
              <a:spcAft>
                <a:spcPts val="0"/>
              </a:spcAft>
              <a:buClr>
                <a:schemeClr val="dk1"/>
              </a:buClr>
              <a:buSzPct val="100000"/>
              <a:buChar char="•"/>
            </a:pPr>
            <a:endParaRPr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chemeClr val="dk1"/>
              </a:buClr>
              <a:buSzPct val="100000"/>
              <a:buNone/>
            </a:pPr>
            <a:endParaRPr sz="1800" b="1" dirty="0">
              <a:latin typeface="Comic Sans MS"/>
              <a:ea typeface="Comic Sans MS"/>
              <a:cs typeface="Comic Sans MS"/>
              <a:sym typeface="Comic Sans MS"/>
            </a:endParaRPr>
          </a:p>
          <a:p>
            <a:pPr marL="228600" lvl="0" indent="-101600" algn="l" rtl="0">
              <a:lnSpc>
                <a:spcPct val="90000"/>
              </a:lnSpc>
              <a:spcBef>
                <a:spcPts val="1000"/>
              </a:spcBef>
              <a:spcAft>
                <a:spcPts val="0"/>
              </a:spcAft>
              <a:buClr>
                <a:schemeClr val="dk1"/>
              </a:buClr>
              <a:buSzPct val="100000"/>
              <a:buNone/>
            </a:pPr>
            <a:endParaRPr sz="2000" dirty="0">
              <a:solidFill>
                <a:srgbClr val="323F4F"/>
              </a:solidFill>
              <a:latin typeface="Comic Sans MS"/>
              <a:ea typeface="Comic Sans MS"/>
              <a:cs typeface="Comic Sans MS"/>
              <a:sym typeface="Comic Sans MS"/>
            </a:endParaRPr>
          </a:p>
          <a:p>
            <a:pPr marL="228600" lvl="0" indent="-50800" algn="l" rtl="0">
              <a:lnSpc>
                <a:spcPct val="90000"/>
              </a:lnSpc>
              <a:spcBef>
                <a:spcPts val="1000"/>
              </a:spcBef>
              <a:spcAft>
                <a:spcPts val="0"/>
              </a:spcAft>
              <a:buClr>
                <a:schemeClr val="dk1"/>
              </a:buClr>
              <a:buSzPct val="100000"/>
              <a:buNone/>
            </a:pPr>
            <a:endParaRPr dirty="0"/>
          </a:p>
        </p:txBody>
      </p:sp>
      <p:sp>
        <p:nvSpPr>
          <p:cNvPr id="93" name="Google Shape;93;p2"/>
          <p:cNvSpPr txBox="1"/>
          <p:nvPr/>
        </p:nvSpPr>
        <p:spPr>
          <a:xfrm>
            <a:off x="5591943" y="332656"/>
            <a:ext cx="6016361" cy="3477344"/>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1800"/>
              <a:buFont typeface="Arial"/>
              <a:buNone/>
            </a:pPr>
            <a:r>
              <a:rPr lang="en-GB" sz="1800" b="0" i="0" u="sng" strike="noStrike" cap="none" dirty="0">
                <a:solidFill>
                  <a:schemeClr val="dk1"/>
                </a:solidFill>
                <a:latin typeface="Calibri" panose="020F0502020204030204" pitchFamily="34" charset="0"/>
                <a:ea typeface="Comic Sans MS"/>
                <a:cs typeface="Calibri" panose="020F0502020204030204" pitchFamily="34" charset="0"/>
                <a:sym typeface="Comic Sans MS"/>
              </a:rPr>
              <a:t>Class Teacher</a:t>
            </a:r>
            <a:endParaRPr dirty="0">
              <a:latin typeface="Calibri" panose="020F0502020204030204" pitchFamily="34" charset="0"/>
              <a:cs typeface="Calibri" panose="020F0502020204030204" pitchFamily="34" charset="0"/>
            </a:endParaRPr>
          </a:p>
          <a:p>
            <a:pPr marL="0" marR="0" lvl="0" indent="0" algn="ctr" rtl="0">
              <a:lnSpc>
                <a:spcPct val="90000"/>
              </a:lnSpc>
              <a:spcBef>
                <a:spcPts val="750"/>
              </a:spcBef>
              <a:spcAft>
                <a:spcPts val="0"/>
              </a:spcAft>
              <a:buClr>
                <a:schemeClr val="dk1"/>
              </a:buClr>
              <a:buSzPts val="1800"/>
              <a:buFont typeface="Arial"/>
              <a:buNone/>
            </a:pPr>
            <a:r>
              <a:rPr lang="en-GB" sz="1800" b="0" i="0" u="none" strike="noStrike" cap="none" dirty="0" smtClean="0">
                <a:solidFill>
                  <a:schemeClr val="dk1"/>
                </a:solidFill>
                <a:latin typeface="Calibri" panose="020F0502020204030204" pitchFamily="34" charset="0"/>
                <a:ea typeface="Comic Sans MS"/>
                <a:cs typeface="Calibri" panose="020F0502020204030204" pitchFamily="34" charset="0"/>
                <a:sym typeface="Comic Sans MS"/>
              </a:rPr>
              <a:t>Mrs Crump	Miss </a:t>
            </a:r>
            <a:r>
              <a:rPr lang="en-GB" sz="1800" b="0" i="0" u="none" strike="noStrike" cap="none" dirty="0">
                <a:solidFill>
                  <a:schemeClr val="dk1"/>
                </a:solidFill>
                <a:latin typeface="Calibri" panose="020F0502020204030204" pitchFamily="34" charset="0"/>
                <a:ea typeface="Comic Sans MS"/>
                <a:cs typeface="Calibri" panose="020F0502020204030204" pitchFamily="34" charset="0"/>
                <a:sym typeface="Comic Sans MS"/>
              </a:rPr>
              <a:t>Lewis</a:t>
            </a:r>
            <a:endParaRPr dirty="0">
              <a:latin typeface="Calibri" panose="020F0502020204030204" pitchFamily="34" charset="0"/>
              <a:cs typeface="Calibri" panose="020F0502020204030204" pitchFamily="34" charset="0"/>
            </a:endParaRPr>
          </a:p>
          <a:p>
            <a:pPr marL="0" marR="0" lvl="0" indent="0" algn="ctr" rtl="0">
              <a:lnSpc>
                <a:spcPct val="90000"/>
              </a:lnSpc>
              <a:spcBef>
                <a:spcPts val="750"/>
              </a:spcBef>
              <a:spcAft>
                <a:spcPts val="0"/>
              </a:spcAft>
              <a:buClr>
                <a:schemeClr val="dk1"/>
              </a:buClr>
              <a:buSzPts val="1800"/>
              <a:buFont typeface="Arial"/>
              <a:buNone/>
            </a:pPr>
            <a:endParaRPr sz="1800" b="0" i="0" u="none" strike="noStrike" cap="none" dirty="0">
              <a:solidFill>
                <a:schemeClr val="dk1"/>
              </a:solidFill>
              <a:latin typeface="Calibri" panose="020F0502020204030204" pitchFamily="34" charset="0"/>
              <a:ea typeface="Comic Sans MS"/>
              <a:cs typeface="Calibri" panose="020F0502020204030204" pitchFamily="34" charset="0"/>
              <a:sym typeface="Comic Sans MS"/>
            </a:endParaRPr>
          </a:p>
          <a:p>
            <a:pPr marL="0" marR="0" lvl="0" indent="0" algn="ctr" rtl="0">
              <a:lnSpc>
                <a:spcPct val="90000"/>
              </a:lnSpc>
              <a:spcBef>
                <a:spcPts val="750"/>
              </a:spcBef>
              <a:spcAft>
                <a:spcPts val="0"/>
              </a:spcAft>
              <a:buClr>
                <a:schemeClr val="dk1"/>
              </a:buClr>
              <a:buSzPts val="1800"/>
              <a:buFont typeface="Arial"/>
              <a:buNone/>
            </a:pPr>
            <a:r>
              <a:rPr lang="en-GB" sz="1800" b="0" i="0" u="sng" strike="noStrike" cap="none" dirty="0" smtClean="0">
                <a:solidFill>
                  <a:schemeClr val="dk1"/>
                </a:solidFill>
                <a:latin typeface="Calibri" panose="020F0502020204030204" pitchFamily="34" charset="0"/>
                <a:ea typeface="Comic Sans MS"/>
                <a:cs typeface="Calibri" panose="020F0502020204030204" pitchFamily="34" charset="0"/>
                <a:sym typeface="Comic Sans MS"/>
              </a:rPr>
              <a:t>Teaching Assistants</a:t>
            </a:r>
          </a:p>
          <a:p>
            <a:pPr marL="0" marR="0" lvl="0" indent="0" rtl="0">
              <a:lnSpc>
                <a:spcPct val="90000"/>
              </a:lnSpc>
              <a:spcBef>
                <a:spcPts val="750"/>
              </a:spcBef>
              <a:spcAft>
                <a:spcPts val="0"/>
              </a:spcAft>
              <a:buClr>
                <a:schemeClr val="dk1"/>
              </a:buClr>
              <a:buSzPts val="1800"/>
              <a:buFont typeface="Arial"/>
              <a:buNone/>
            </a:pPr>
            <a:r>
              <a:rPr lang="en-GB" sz="1800" dirty="0" smtClean="0">
                <a:solidFill>
                  <a:schemeClr val="dk1"/>
                </a:solidFill>
                <a:latin typeface="Calibri" panose="020F0502020204030204" pitchFamily="34" charset="0"/>
                <a:ea typeface="Comic Sans MS"/>
                <a:cs typeface="Calibri" panose="020F0502020204030204" pitchFamily="34" charset="0"/>
                <a:sym typeface="Comic Sans MS"/>
              </a:rPr>
              <a:t>	          </a:t>
            </a:r>
            <a:r>
              <a:rPr lang="en-GB" sz="1800" b="0" i="0" u="none" strike="noStrike" cap="none" dirty="0" smtClean="0">
                <a:solidFill>
                  <a:schemeClr val="dk1"/>
                </a:solidFill>
                <a:latin typeface="Calibri" panose="020F0502020204030204" pitchFamily="34" charset="0"/>
                <a:ea typeface="Comic Sans MS"/>
                <a:cs typeface="Calibri" panose="020F0502020204030204" pitchFamily="34" charset="0"/>
                <a:sym typeface="Comic Sans MS"/>
              </a:rPr>
              <a:t>Mrs Bryson	           Mrs </a:t>
            </a:r>
            <a:r>
              <a:rPr lang="en-GB" sz="1800" b="0" i="0" u="none" strike="noStrike" cap="none" dirty="0" err="1" smtClean="0">
                <a:solidFill>
                  <a:schemeClr val="dk1"/>
                </a:solidFill>
                <a:latin typeface="Calibri" panose="020F0502020204030204" pitchFamily="34" charset="0"/>
                <a:ea typeface="Comic Sans MS"/>
                <a:cs typeface="Calibri" panose="020F0502020204030204" pitchFamily="34" charset="0"/>
                <a:sym typeface="Comic Sans MS"/>
              </a:rPr>
              <a:t>Teggart</a:t>
            </a:r>
            <a:endParaRPr lang="en-GB" sz="1800" b="0" i="0" u="none" strike="noStrike" cap="none" dirty="0" smtClean="0">
              <a:solidFill>
                <a:schemeClr val="dk1"/>
              </a:solidFill>
              <a:latin typeface="Calibri" panose="020F0502020204030204" pitchFamily="34" charset="0"/>
              <a:ea typeface="Comic Sans MS"/>
              <a:cs typeface="Calibri" panose="020F0502020204030204" pitchFamily="34" charset="0"/>
              <a:sym typeface="Comic Sans MS"/>
            </a:endParaRPr>
          </a:p>
          <a:p>
            <a:pPr marL="0" marR="0" lvl="0" indent="0" rtl="0">
              <a:lnSpc>
                <a:spcPct val="90000"/>
              </a:lnSpc>
              <a:spcBef>
                <a:spcPts val="750"/>
              </a:spcBef>
              <a:spcAft>
                <a:spcPts val="0"/>
              </a:spcAft>
              <a:buClr>
                <a:schemeClr val="dk1"/>
              </a:buClr>
              <a:buSzPts val="1800"/>
              <a:buFont typeface="Arial"/>
              <a:buNone/>
            </a:pPr>
            <a:endParaRPr lang="en-GB" sz="1800" dirty="0">
              <a:solidFill>
                <a:schemeClr val="dk1"/>
              </a:solidFill>
              <a:latin typeface="Calibri" panose="020F0502020204030204" pitchFamily="34" charset="0"/>
              <a:ea typeface="Comic Sans MS"/>
              <a:cs typeface="Calibri" panose="020F0502020204030204" pitchFamily="34" charset="0"/>
              <a:sym typeface="Comic Sans MS"/>
            </a:endParaRPr>
          </a:p>
          <a:p>
            <a:pPr marL="0" marR="0" lvl="0" indent="0" rtl="0">
              <a:lnSpc>
                <a:spcPct val="90000"/>
              </a:lnSpc>
              <a:spcBef>
                <a:spcPts val="750"/>
              </a:spcBef>
              <a:spcAft>
                <a:spcPts val="0"/>
              </a:spcAft>
              <a:buClr>
                <a:schemeClr val="dk1"/>
              </a:buClr>
              <a:buSzPts val="1800"/>
              <a:buFont typeface="Arial"/>
              <a:buNone/>
            </a:pPr>
            <a:endParaRPr lang="en-GB" sz="1800" b="0" i="0" u="none" strike="noStrike" cap="none" dirty="0" smtClean="0">
              <a:solidFill>
                <a:schemeClr val="dk1"/>
              </a:solidFill>
              <a:latin typeface="Calibri" panose="020F0502020204030204" pitchFamily="34" charset="0"/>
              <a:ea typeface="Comic Sans MS"/>
              <a:cs typeface="Calibri" panose="020F0502020204030204" pitchFamily="34" charset="0"/>
              <a:sym typeface="Comic Sans MS"/>
            </a:endParaRPr>
          </a:p>
          <a:p>
            <a:pPr marL="0" marR="0" lvl="0" indent="0" rtl="0">
              <a:lnSpc>
                <a:spcPct val="90000"/>
              </a:lnSpc>
              <a:spcBef>
                <a:spcPts val="750"/>
              </a:spcBef>
              <a:spcAft>
                <a:spcPts val="0"/>
              </a:spcAft>
              <a:buClr>
                <a:schemeClr val="dk1"/>
              </a:buClr>
              <a:buSzPts val="1800"/>
              <a:buFont typeface="Arial"/>
              <a:buNone/>
            </a:pPr>
            <a:r>
              <a:rPr lang="en-GB" sz="1800" dirty="0" smtClean="0">
                <a:solidFill>
                  <a:schemeClr val="dk1"/>
                </a:solidFill>
                <a:latin typeface="Calibri" panose="020F0502020204030204" pitchFamily="34" charset="0"/>
                <a:ea typeface="Comic Sans MS"/>
                <a:cs typeface="Calibri" panose="020F0502020204030204" pitchFamily="34" charset="0"/>
                <a:sym typeface="Comic Sans MS"/>
              </a:rPr>
              <a:t>				Miss Cory</a:t>
            </a:r>
            <a:endParaRPr sz="1800" b="0" i="0" u="none" strike="noStrike" cap="none" dirty="0">
              <a:solidFill>
                <a:schemeClr val="dk1"/>
              </a:solidFill>
              <a:latin typeface="Calibri" panose="020F0502020204030204" pitchFamily="34" charset="0"/>
              <a:ea typeface="Comic Sans MS"/>
              <a:cs typeface="Calibri" panose="020F0502020204030204" pitchFamily="34" charset="0"/>
              <a:sym typeface="Comic Sans MS"/>
            </a:endParaRPr>
          </a:p>
        </p:txBody>
      </p:sp>
      <p:pic>
        <p:nvPicPr>
          <p:cNvPr id="94" name="Google Shape;94;p2"/>
          <p:cNvPicPr preferRelativeResize="0"/>
          <p:nvPr/>
        </p:nvPicPr>
        <p:blipFill rotWithShape="1">
          <a:blip r:embed="rId3">
            <a:alphaModFix/>
          </a:blip>
          <a:srcRect/>
          <a:stretch/>
        </p:blipFill>
        <p:spPr>
          <a:xfrm>
            <a:off x="10196300" y="579464"/>
            <a:ext cx="895350" cy="885825"/>
          </a:xfrm>
          <a:prstGeom prst="rect">
            <a:avLst/>
          </a:prstGeom>
          <a:noFill/>
          <a:ln>
            <a:noFill/>
          </a:ln>
        </p:spPr>
      </p:pic>
      <p:pic>
        <p:nvPicPr>
          <p:cNvPr id="95" name="Google Shape;95;p2" descr="C:\Users\kcrump\AppData\Local\Temp\7zOC2DBD4C8\IMG_0081.jpg"/>
          <p:cNvPicPr preferRelativeResize="0"/>
          <p:nvPr/>
        </p:nvPicPr>
        <p:blipFill rotWithShape="1">
          <a:blip r:embed="rId4">
            <a:alphaModFix/>
          </a:blip>
          <a:srcRect b="30275"/>
          <a:stretch/>
        </p:blipFill>
        <p:spPr>
          <a:xfrm>
            <a:off x="6279739" y="579464"/>
            <a:ext cx="776765" cy="721082"/>
          </a:xfrm>
          <a:prstGeom prst="rect">
            <a:avLst/>
          </a:prstGeom>
          <a:noFill/>
          <a:ln>
            <a:noFill/>
          </a:ln>
        </p:spPr>
      </p:pic>
      <p:pic>
        <p:nvPicPr>
          <p:cNvPr id="98" name="Google Shape;98;p2"/>
          <p:cNvPicPr preferRelativeResize="0"/>
          <p:nvPr/>
        </p:nvPicPr>
        <p:blipFill>
          <a:blip r:embed="rId5">
            <a:alphaModFix/>
          </a:blip>
          <a:stretch>
            <a:fillRect/>
          </a:stretch>
        </p:blipFill>
        <p:spPr>
          <a:xfrm>
            <a:off x="10234072" y="1681313"/>
            <a:ext cx="658500" cy="882580"/>
          </a:xfrm>
          <a:prstGeom prst="rect">
            <a:avLst/>
          </a:prstGeom>
          <a:noFill/>
          <a:ln>
            <a:noFill/>
          </a:ln>
        </p:spPr>
      </p:pic>
      <p:pic>
        <p:nvPicPr>
          <p:cNvPr id="2" name="Picture 1"/>
          <p:cNvPicPr>
            <a:picLocks noChangeAspect="1"/>
          </p:cNvPicPr>
          <p:nvPr/>
        </p:nvPicPr>
        <p:blipFill>
          <a:blip r:embed="rId6"/>
          <a:stretch>
            <a:fillRect/>
          </a:stretch>
        </p:blipFill>
        <p:spPr>
          <a:xfrm>
            <a:off x="6279739" y="1689213"/>
            <a:ext cx="766631" cy="1022174"/>
          </a:xfrm>
          <a:prstGeom prst="rect">
            <a:avLst/>
          </a:prstGeom>
        </p:spPr>
      </p:pic>
      <p:pic>
        <p:nvPicPr>
          <p:cNvPr id="9" name="Picture 8"/>
          <p:cNvPicPr>
            <a:picLocks noChangeAspect="1"/>
          </p:cNvPicPr>
          <p:nvPr/>
        </p:nvPicPr>
        <p:blipFill>
          <a:blip r:embed="rId7"/>
          <a:stretch>
            <a:fillRect/>
          </a:stretch>
        </p:blipFill>
        <p:spPr>
          <a:xfrm>
            <a:off x="8240446" y="2187772"/>
            <a:ext cx="977259" cy="125309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3"/>
          <p:cNvSpPr txBox="1">
            <a:spLocks noGrp="1"/>
          </p:cNvSpPr>
          <p:nvPr>
            <p:ph type="title"/>
          </p:nvPr>
        </p:nvSpPr>
        <p:spPr>
          <a:xfrm>
            <a:off x="324394" y="852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85623"/>
              </a:buClr>
              <a:buSzPts val="4400"/>
              <a:buFont typeface="Calibri"/>
              <a:buNone/>
            </a:pPr>
            <a:r>
              <a:rPr lang="en-GB" b="1">
                <a:solidFill>
                  <a:srgbClr val="385623"/>
                </a:solidFill>
              </a:rPr>
              <a:t>Parent newsletter </a:t>
            </a:r>
            <a:endParaRPr b="1">
              <a:solidFill>
                <a:srgbClr val="385623"/>
              </a:solidFill>
            </a:endParaRPr>
          </a:p>
        </p:txBody>
      </p:sp>
      <p:pic>
        <p:nvPicPr>
          <p:cNvPr id="251" name="Google Shape;251;p23"/>
          <p:cNvPicPr preferRelativeResize="0">
            <a:picLocks noGrp="1"/>
          </p:cNvPicPr>
          <p:nvPr>
            <p:ph type="body" idx="1"/>
          </p:nvPr>
        </p:nvPicPr>
        <p:blipFill rotWithShape="1">
          <a:blip r:embed="rId3">
            <a:alphaModFix/>
          </a:blip>
          <a:srcRect l="2394" t="2040" r="1"/>
          <a:stretch/>
        </p:blipFill>
        <p:spPr>
          <a:xfrm>
            <a:off x="366848" y="1278034"/>
            <a:ext cx="3995057" cy="5046514"/>
          </a:xfrm>
          <a:prstGeom prst="rect">
            <a:avLst/>
          </a:prstGeom>
          <a:noFill/>
          <a:ln>
            <a:noFill/>
          </a:ln>
        </p:spPr>
      </p:pic>
      <p:pic>
        <p:nvPicPr>
          <p:cNvPr id="252" name="Google Shape;252;p23"/>
          <p:cNvPicPr preferRelativeResize="0"/>
          <p:nvPr/>
        </p:nvPicPr>
        <p:blipFill rotWithShape="1">
          <a:blip r:embed="rId4">
            <a:alphaModFix/>
          </a:blip>
          <a:srcRect l="58498" t="17432" r="3112" b="45931"/>
          <a:stretch/>
        </p:blipFill>
        <p:spPr>
          <a:xfrm>
            <a:off x="9728562" y="223462"/>
            <a:ext cx="1582783" cy="926069"/>
          </a:xfrm>
          <a:prstGeom prst="rect">
            <a:avLst/>
          </a:prstGeom>
          <a:noFill/>
          <a:ln>
            <a:noFill/>
          </a:ln>
        </p:spPr>
      </p:pic>
      <p:sp>
        <p:nvSpPr>
          <p:cNvPr id="253" name="Google Shape;253;p23"/>
          <p:cNvSpPr txBox="1"/>
          <p:nvPr/>
        </p:nvSpPr>
        <p:spPr>
          <a:xfrm>
            <a:off x="5042262" y="1149530"/>
            <a:ext cx="6520543" cy="517501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600"/>
              <a:buFont typeface="Arial"/>
              <a:buNone/>
            </a:pPr>
            <a:r>
              <a:rPr lang="en-GB" sz="1600" b="1" dirty="0" smtClean="0">
                <a:solidFill>
                  <a:schemeClr val="dk1"/>
                </a:solidFill>
                <a:latin typeface="Comic Sans MS"/>
                <a:ea typeface="Comic Sans MS"/>
                <a:cs typeface="Comic Sans MS"/>
                <a:sym typeface="Comic Sans MS"/>
              </a:rPr>
              <a:t>Reading cont.:</a:t>
            </a:r>
            <a:endParaRPr dirty="0"/>
          </a:p>
          <a:p>
            <a:pPr marL="228600" marR="0" lvl="0" indent="-228600" algn="l" rtl="0">
              <a:lnSpc>
                <a:spcPct val="90000"/>
              </a:lnSpc>
              <a:spcBef>
                <a:spcPts val="1000"/>
              </a:spcBef>
              <a:spcAft>
                <a:spcPts val="0"/>
              </a:spcAft>
              <a:buClr>
                <a:schemeClr val="dk1"/>
              </a:buClr>
              <a:buSzPts val="1600"/>
              <a:buFont typeface="Arial"/>
              <a:buChar char="•"/>
            </a:pPr>
            <a:r>
              <a:rPr lang="en-GB" sz="1600" dirty="0" smtClean="0">
                <a:solidFill>
                  <a:schemeClr val="dk1"/>
                </a:solidFill>
                <a:latin typeface="Comic Sans MS"/>
                <a:ea typeface="Comic Sans MS"/>
                <a:cs typeface="Comic Sans MS"/>
                <a:sym typeface="Comic Sans MS"/>
              </a:rPr>
              <a:t>Please </a:t>
            </a:r>
            <a:r>
              <a:rPr lang="en-GB" sz="1600" dirty="0">
                <a:solidFill>
                  <a:schemeClr val="dk1"/>
                </a:solidFill>
                <a:latin typeface="Comic Sans MS"/>
                <a:ea typeface="Comic Sans MS"/>
                <a:cs typeface="Comic Sans MS"/>
                <a:sym typeface="Comic Sans MS"/>
              </a:rPr>
              <a:t>read at home to parents or another family member as frequently as possible. Reading every evening for roughly 10 minutes will greatly improve your child’s progress, understanding and experience </a:t>
            </a:r>
            <a:r>
              <a:rPr lang="en-GB" sz="1600" b="1" dirty="0">
                <a:solidFill>
                  <a:schemeClr val="dk1"/>
                </a:solidFill>
                <a:latin typeface="Comic Sans MS"/>
                <a:ea typeface="Comic Sans MS"/>
                <a:cs typeface="Comic Sans MS"/>
                <a:sym typeface="Comic Sans MS"/>
              </a:rPr>
              <a:t>in all areas</a:t>
            </a:r>
            <a:r>
              <a:rPr lang="en-GB" sz="1600" dirty="0">
                <a:solidFill>
                  <a:schemeClr val="dk1"/>
                </a:solidFill>
                <a:latin typeface="Comic Sans MS"/>
                <a:ea typeface="Comic Sans MS"/>
                <a:cs typeface="Comic Sans MS"/>
                <a:sym typeface="Comic Sans MS"/>
              </a:rPr>
              <a:t>. It will help consolidate the reading skills taught in school. It is hugely beneficial to hear your child read regularly and also to talk about the text that you have shared together.</a:t>
            </a:r>
            <a:endParaRPr dirty="0"/>
          </a:p>
          <a:p>
            <a:pPr marL="228600" marR="0" lvl="0" indent="-228600" algn="l" rtl="0">
              <a:lnSpc>
                <a:spcPct val="90000"/>
              </a:lnSpc>
              <a:spcBef>
                <a:spcPts val="1000"/>
              </a:spcBef>
              <a:spcAft>
                <a:spcPts val="0"/>
              </a:spcAft>
              <a:buClr>
                <a:schemeClr val="dk1"/>
              </a:buClr>
              <a:buSzPts val="1600"/>
              <a:buFont typeface="Arial"/>
              <a:buChar char="•"/>
            </a:pPr>
            <a:r>
              <a:rPr lang="en-GB" sz="1600" dirty="0" smtClean="0">
                <a:solidFill>
                  <a:schemeClr val="dk1"/>
                </a:solidFill>
                <a:latin typeface="Comic Sans MS"/>
                <a:ea typeface="Comic Sans MS"/>
                <a:cs typeface="Comic Sans MS"/>
                <a:sym typeface="Comic Sans MS"/>
              </a:rPr>
              <a:t>You </a:t>
            </a:r>
            <a:r>
              <a:rPr lang="en-GB" sz="1600" dirty="0">
                <a:solidFill>
                  <a:schemeClr val="dk1"/>
                </a:solidFill>
                <a:latin typeface="Comic Sans MS"/>
                <a:ea typeface="Comic Sans MS"/>
                <a:cs typeface="Comic Sans MS"/>
                <a:sym typeface="Comic Sans MS"/>
              </a:rPr>
              <a:t>could also read a book from home.</a:t>
            </a:r>
            <a:endParaRPr dirty="0"/>
          </a:p>
          <a:p>
            <a:pPr marL="228600" marR="0" lvl="0" indent="-228600" algn="l" rtl="0">
              <a:lnSpc>
                <a:spcPct val="90000"/>
              </a:lnSpc>
              <a:spcBef>
                <a:spcPts val="1000"/>
              </a:spcBef>
              <a:spcAft>
                <a:spcPts val="0"/>
              </a:spcAft>
              <a:buClr>
                <a:schemeClr val="dk1"/>
              </a:buClr>
              <a:buSzPts val="1600"/>
              <a:buChar char="•"/>
            </a:pPr>
            <a:r>
              <a:rPr lang="en-GB" sz="1600" dirty="0" smtClean="0">
                <a:solidFill>
                  <a:schemeClr val="dk1"/>
                </a:solidFill>
                <a:latin typeface="Comic Sans MS"/>
                <a:ea typeface="Comic Sans MS"/>
                <a:cs typeface="Comic Sans MS"/>
                <a:sym typeface="Comic Sans MS"/>
              </a:rPr>
              <a:t>We </a:t>
            </a:r>
            <a:r>
              <a:rPr lang="en-GB" sz="1600" dirty="0">
                <a:solidFill>
                  <a:schemeClr val="dk1"/>
                </a:solidFill>
                <a:latin typeface="Comic Sans MS"/>
                <a:ea typeface="Comic Sans MS"/>
                <a:cs typeface="Comic Sans MS"/>
                <a:sym typeface="Comic Sans MS"/>
              </a:rPr>
              <a:t>read with your child in many different ways across the school day, we are unable to record each and every one of these reading experiences but please be reassured they are taking place! </a:t>
            </a:r>
            <a:endParaRPr sz="2800" dirty="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9" name="Google Shape;259;p24"/>
          <p:cNvSpPr txBox="1">
            <a:spLocks noGrp="1"/>
          </p:cNvSpPr>
          <p:nvPr>
            <p:ph type="title"/>
          </p:nvPr>
        </p:nvSpPr>
        <p:spPr>
          <a:xfrm>
            <a:off x="588818" y="633030"/>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GB" dirty="0" smtClean="0"/>
              <a:t>Maths</a:t>
            </a:r>
            <a:r>
              <a:rPr lang="en-GB" dirty="0"/>
              <a:t/>
            </a:r>
            <a:br>
              <a:rPr lang="en-GB" dirty="0"/>
            </a:br>
            <a:r>
              <a:rPr lang="en-GB" dirty="0"/>
              <a:t/>
            </a:r>
            <a:br>
              <a:rPr lang="en-GB" dirty="0"/>
            </a:br>
            <a:endParaRPr dirty="0"/>
          </a:p>
        </p:txBody>
      </p:sp>
      <p:sp>
        <p:nvSpPr>
          <p:cNvPr id="260" name="Google Shape;260;p24"/>
          <p:cNvSpPr txBox="1"/>
          <p:nvPr/>
        </p:nvSpPr>
        <p:spPr>
          <a:xfrm>
            <a:off x="838200" y="2073865"/>
            <a:ext cx="10515600" cy="202474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
        <p:nvSpPr>
          <p:cNvPr id="2" name="Text Placeholder 1"/>
          <p:cNvSpPr>
            <a:spLocks noGrp="1"/>
          </p:cNvSpPr>
          <p:nvPr>
            <p:ph type="body" idx="1"/>
          </p:nvPr>
        </p:nvSpPr>
        <p:spPr>
          <a:xfrm>
            <a:off x="727364" y="1039092"/>
            <a:ext cx="10515600" cy="5417126"/>
          </a:xfrm>
        </p:spPr>
        <p:txBody>
          <a:bodyPr>
            <a:normAutofit fontScale="92500" lnSpcReduction="10000"/>
          </a:bodyPr>
          <a:lstStyle/>
          <a:p>
            <a:pPr marL="114300" indent="0" algn="ctr">
              <a:buNone/>
            </a:pPr>
            <a:r>
              <a:rPr lang="en-GB" sz="3600" dirty="0" smtClean="0"/>
              <a:t>Maths is everywhere!</a:t>
            </a:r>
          </a:p>
          <a:p>
            <a:r>
              <a:rPr lang="en-GB" dirty="0" smtClean="0"/>
              <a:t>We encourage children to ‘notice’ and we build upon their skills within their own interests and curiosity with a spotlight on skills from the Early Years framework.</a:t>
            </a:r>
          </a:p>
          <a:p>
            <a:pPr marL="114300" indent="0">
              <a:buNone/>
            </a:pPr>
            <a:endParaRPr lang="en-GB" dirty="0"/>
          </a:p>
          <a:p>
            <a:pPr marL="114300" indent="0">
              <a:buNone/>
            </a:pPr>
            <a:r>
              <a:rPr lang="en-GB" dirty="0" smtClean="0"/>
              <a:t>Noticing supports their:</a:t>
            </a:r>
          </a:p>
          <a:p>
            <a:r>
              <a:rPr lang="en-GB" dirty="0"/>
              <a:t>Communication development</a:t>
            </a:r>
          </a:p>
          <a:p>
            <a:r>
              <a:rPr lang="en-GB" dirty="0"/>
              <a:t>Use of existing and new words</a:t>
            </a:r>
          </a:p>
          <a:p>
            <a:r>
              <a:rPr lang="en-GB" dirty="0"/>
              <a:t>Interactions</a:t>
            </a:r>
          </a:p>
          <a:p>
            <a:r>
              <a:rPr lang="en-GB" dirty="0"/>
              <a:t>Sharing of ideas</a:t>
            </a:r>
          </a:p>
          <a:p>
            <a:r>
              <a:rPr lang="en-GB" dirty="0"/>
              <a:t>Reasoning and explaining</a:t>
            </a:r>
          </a:p>
          <a:p>
            <a:r>
              <a:rPr lang="en-GB" dirty="0"/>
              <a:t>And more!</a:t>
            </a:r>
          </a:p>
          <a:p>
            <a:pPr marL="114300" indent="0">
              <a:buNone/>
            </a:pPr>
            <a:endParaRPr lang="en-GB" dirty="0" smtClean="0"/>
          </a:p>
          <a:p>
            <a:pPr marL="114300" indent="0">
              <a:buNone/>
            </a:pPr>
            <a:endParaRPr lang="en-GB" dirty="0" smtClean="0"/>
          </a:p>
          <a:p>
            <a:pPr marL="114300" indent="0">
              <a:buNone/>
            </a:pPr>
            <a:endParaRPr lang="en-GB" dirty="0" smtClean="0"/>
          </a:p>
          <a:p>
            <a:endParaRPr lang="en-GB"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 Maths Concepts in Early Years</a:t>
            </a:r>
            <a:endParaRPr lang="en-GB" dirty="0"/>
          </a:p>
        </p:txBody>
      </p:sp>
      <p:sp>
        <p:nvSpPr>
          <p:cNvPr id="3" name="Text Placeholder 2"/>
          <p:cNvSpPr>
            <a:spLocks noGrp="1"/>
          </p:cNvSpPr>
          <p:nvPr>
            <p:ph type="body" idx="1"/>
          </p:nvPr>
        </p:nvSpPr>
        <p:spPr/>
        <p:txBody>
          <a:bodyPr>
            <a:normAutofit lnSpcReduction="10000"/>
          </a:bodyPr>
          <a:lstStyle/>
          <a:p>
            <a:r>
              <a:rPr lang="en-GB" b="1" dirty="0" smtClean="0"/>
              <a:t>Noticing</a:t>
            </a:r>
          </a:p>
          <a:p>
            <a:r>
              <a:rPr lang="en-GB" dirty="0" smtClean="0"/>
              <a:t>Sorting, matching and comparing.</a:t>
            </a:r>
          </a:p>
          <a:p>
            <a:r>
              <a:rPr lang="en-GB" dirty="0" smtClean="0"/>
              <a:t>Subitising (recognising quantities without counting) to </a:t>
            </a:r>
            <a:r>
              <a:rPr lang="en-GB" dirty="0"/>
              <a:t>develop number sense – Karen Wilding EYMaths </a:t>
            </a:r>
            <a:r>
              <a:rPr lang="en-GB" dirty="0">
                <a:hlinkClick r:id="rId2"/>
              </a:rPr>
              <a:t>https://</a:t>
            </a:r>
            <a:r>
              <a:rPr lang="en-GB" dirty="0" smtClean="0">
                <a:hlinkClick r:id="rId2"/>
              </a:rPr>
              <a:t>www.youtube.com/watch?v=w-P6DlWDGl0</a:t>
            </a:r>
            <a:r>
              <a:rPr lang="en-GB" dirty="0" smtClean="0"/>
              <a:t>.</a:t>
            </a:r>
            <a:endParaRPr lang="en-GB" sz="2000" dirty="0" smtClean="0"/>
          </a:p>
          <a:p>
            <a:r>
              <a:rPr lang="en-GB" dirty="0" smtClean="0"/>
              <a:t>Recognising amounts 0-10 as ‘concept images’.</a:t>
            </a:r>
          </a:p>
          <a:p>
            <a:r>
              <a:rPr lang="en-GB" dirty="0" smtClean="0"/>
              <a:t>A deep understanding of number to 10 including composition, odd and even numbers and double facts.</a:t>
            </a:r>
          </a:p>
          <a:p>
            <a:r>
              <a:rPr lang="en-GB" dirty="0" smtClean="0"/>
              <a:t>Verbally count beyond 20 and recognise the pattern of the number counting system.</a:t>
            </a:r>
          </a:p>
          <a:p>
            <a:endParaRPr lang="en-GB" dirty="0" smtClean="0"/>
          </a:p>
          <a:p>
            <a:endParaRPr lang="en-GB" dirty="0" smtClean="0"/>
          </a:p>
          <a:p>
            <a:endParaRPr lang="en-GB" sz="2000" dirty="0"/>
          </a:p>
          <a:p>
            <a:endParaRPr lang="en-GB" dirty="0"/>
          </a:p>
        </p:txBody>
      </p:sp>
    </p:spTree>
    <p:extLst>
      <p:ext uri="{BB962C8B-B14F-4D97-AF65-F5344CB8AC3E}">
        <p14:creationId xmlns:p14="http://schemas.microsoft.com/office/powerpoint/2010/main" val="778760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3"/>
          <p:cNvSpPr txBox="1">
            <a:spLocks noGrp="1"/>
          </p:cNvSpPr>
          <p:nvPr>
            <p:ph type="title"/>
          </p:nvPr>
        </p:nvSpPr>
        <p:spPr>
          <a:xfrm>
            <a:off x="838200" y="34766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mic Sans MS"/>
              <a:buNone/>
            </a:pPr>
            <a:r>
              <a:rPr lang="en-GB" dirty="0">
                <a:solidFill>
                  <a:srgbClr val="002060"/>
                </a:solidFill>
                <a:latin typeface="Calibri" panose="020F0502020204030204" pitchFamily="34" charset="0"/>
                <a:ea typeface="Comic Sans MS"/>
                <a:cs typeface="Calibri" panose="020F0502020204030204" pitchFamily="34" charset="0"/>
                <a:sym typeface="Comic Sans MS"/>
              </a:rPr>
              <a:t>How can I help my </a:t>
            </a:r>
            <a:r>
              <a:rPr lang="en-GB" dirty="0" smtClean="0">
                <a:solidFill>
                  <a:srgbClr val="002060"/>
                </a:solidFill>
                <a:latin typeface="Calibri" panose="020F0502020204030204" pitchFamily="34" charset="0"/>
                <a:ea typeface="Comic Sans MS"/>
                <a:cs typeface="Calibri" panose="020F0502020204030204" pitchFamily="34" charset="0"/>
                <a:sym typeface="Comic Sans MS"/>
              </a:rPr>
              <a:t>child with maths?</a:t>
            </a:r>
            <a:endParaRPr dirty="0">
              <a:solidFill>
                <a:srgbClr val="002060"/>
              </a:solidFill>
              <a:latin typeface="Calibri" panose="020F0502020204030204" pitchFamily="34" charset="0"/>
              <a:ea typeface="Comic Sans MS"/>
              <a:cs typeface="Calibri" panose="020F0502020204030204" pitchFamily="34" charset="0"/>
              <a:sym typeface="Comic Sans MS"/>
            </a:endParaRPr>
          </a:p>
        </p:txBody>
      </p:sp>
      <p:sp>
        <p:nvSpPr>
          <p:cNvPr id="314" name="Google Shape;314;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ts val="2400"/>
              <a:buChar char="•"/>
            </a:pPr>
            <a:r>
              <a:rPr lang="en-GB" sz="2400" dirty="0">
                <a:latin typeface="Calibri" panose="020F0502020204030204" pitchFamily="34" charset="0"/>
                <a:ea typeface="Comic Sans MS"/>
                <a:cs typeface="Calibri" panose="020F0502020204030204" pitchFamily="34" charset="0"/>
                <a:sym typeface="Comic Sans MS"/>
              </a:rPr>
              <a:t>Use maths in everyday </a:t>
            </a:r>
            <a:r>
              <a:rPr lang="en-GB" sz="2400" dirty="0" smtClean="0">
                <a:latin typeface="Calibri" panose="020F0502020204030204" pitchFamily="34" charset="0"/>
                <a:ea typeface="Comic Sans MS"/>
                <a:cs typeface="Calibri" panose="020F0502020204030204" pitchFamily="34" charset="0"/>
                <a:sym typeface="Comic Sans MS"/>
              </a:rPr>
              <a:t>life: </a:t>
            </a:r>
            <a:r>
              <a:rPr lang="en-GB" sz="2400" dirty="0">
                <a:latin typeface="Calibri" panose="020F0502020204030204" pitchFamily="34" charset="0"/>
                <a:ea typeface="Comic Sans MS"/>
                <a:cs typeface="Calibri" panose="020F0502020204030204" pitchFamily="34" charset="0"/>
                <a:sym typeface="Comic Sans MS"/>
              </a:rPr>
              <a:t>shopping, laying the </a:t>
            </a:r>
            <a:r>
              <a:rPr lang="en-GB" sz="2400" dirty="0" smtClean="0">
                <a:latin typeface="Calibri" panose="020F0502020204030204" pitchFamily="34" charset="0"/>
                <a:ea typeface="Comic Sans MS"/>
                <a:cs typeface="Calibri" panose="020F0502020204030204" pitchFamily="34" charset="0"/>
                <a:sym typeface="Comic Sans MS"/>
              </a:rPr>
              <a:t>table, measuring (time, capacity, weighing, lengths), den building/obstacle courses (positional language; on top, behind, next to etc.), fair and not fair when sharing amounts of item, patterns in nature (doubles on butterflies and ladybirds) … </a:t>
            </a:r>
          </a:p>
          <a:p>
            <a:pPr marL="228600" indent="-228600">
              <a:spcBef>
                <a:spcPts val="0"/>
              </a:spcBef>
              <a:buSzPts val="2400"/>
            </a:pPr>
            <a:r>
              <a:rPr lang="en-GB" sz="2400" dirty="0">
                <a:latin typeface="Calibri" panose="020F0502020204030204" pitchFamily="34" charset="0"/>
                <a:cs typeface="Calibri" panose="020F0502020204030204" pitchFamily="34" charset="0"/>
                <a:sym typeface="Comic Sans MS"/>
              </a:rPr>
              <a:t>What do you see</a:t>
            </a:r>
            <a:r>
              <a:rPr lang="en-GB" sz="2400" dirty="0" smtClean="0">
                <a:latin typeface="Calibri" panose="020F0502020204030204" pitchFamily="34" charset="0"/>
                <a:cs typeface="Calibri" panose="020F0502020204030204" pitchFamily="34" charset="0"/>
                <a:sym typeface="Comic Sans MS"/>
              </a:rPr>
              <a:t>? NOT how many.</a:t>
            </a:r>
            <a:endParaRPr lang="en-GB" sz="2400" dirty="0">
              <a:latin typeface="Calibri" panose="020F0502020204030204" pitchFamily="34" charset="0"/>
              <a:cs typeface="Calibri" panose="020F0502020204030204" pitchFamily="34" charset="0"/>
            </a:endParaRPr>
          </a:p>
          <a:p>
            <a:pPr marL="228600" indent="-228600">
              <a:spcBef>
                <a:spcPts val="0"/>
              </a:spcBef>
              <a:buSzPts val="2400"/>
            </a:pPr>
            <a:r>
              <a:rPr lang="en-GB" sz="2400" dirty="0" smtClean="0">
                <a:latin typeface="Calibri" panose="020F0502020204030204" pitchFamily="34" charset="0"/>
                <a:ea typeface="Comic Sans MS"/>
                <a:cs typeface="Calibri" panose="020F0502020204030204" pitchFamily="34" charset="0"/>
                <a:sym typeface="Comic Sans MS"/>
              </a:rPr>
              <a:t>Practice </a:t>
            </a:r>
            <a:r>
              <a:rPr lang="en-GB" sz="2400" dirty="0" err="1" smtClean="0">
                <a:latin typeface="Calibri" panose="020F0502020204030204" pitchFamily="34" charset="0"/>
                <a:ea typeface="Comic Sans MS"/>
                <a:cs typeface="Calibri" panose="020F0502020204030204" pitchFamily="34" charset="0"/>
                <a:sym typeface="Comic Sans MS"/>
              </a:rPr>
              <a:t>subitising</a:t>
            </a:r>
            <a:r>
              <a:rPr lang="en-GB" sz="2400" dirty="0" smtClean="0">
                <a:latin typeface="Calibri" panose="020F0502020204030204" pitchFamily="34" charset="0"/>
                <a:ea typeface="Comic Sans MS"/>
                <a:cs typeface="Calibri" panose="020F0502020204030204" pitchFamily="34" charset="0"/>
                <a:sym typeface="Comic Sans MS"/>
              </a:rPr>
              <a:t> </a:t>
            </a:r>
            <a:r>
              <a:rPr lang="en-GB" sz="2400" dirty="0">
                <a:latin typeface="Calibri" panose="020F0502020204030204" pitchFamily="34" charset="0"/>
                <a:ea typeface="Comic Sans MS"/>
                <a:cs typeface="Calibri" panose="020F0502020204030204" pitchFamily="34" charset="0"/>
                <a:sym typeface="Comic Sans MS"/>
              </a:rPr>
              <a:t>everything! </a:t>
            </a:r>
            <a:r>
              <a:rPr lang="en-GB" sz="2400" dirty="0" smtClean="0">
                <a:latin typeface="Calibri" panose="020F0502020204030204" pitchFamily="34" charset="0"/>
                <a:ea typeface="Comic Sans MS"/>
                <a:cs typeface="Calibri" panose="020F0502020204030204" pitchFamily="34" charset="0"/>
                <a:sym typeface="Comic Sans MS"/>
              </a:rPr>
              <a:t>Tins </a:t>
            </a:r>
            <a:r>
              <a:rPr lang="en-GB" sz="2400" dirty="0">
                <a:latin typeface="Calibri" panose="020F0502020204030204" pitchFamily="34" charset="0"/>
                <a:ea typeface="Comic Sans MS"/>
                <a:cs typeface="Calibri" panose="020F0502020204030204" pitchFamily="34" charset="0"/>
                <a:sym typeface="Comic Sans MS"/>
              </a:rPr>
              <a:t>in the cupboard, </a:t>
            </a:r>
            <a:r>
              <a:rPr lang="en-GB" sz="2400" dirty="0" smtClean="0">
                <a:latin typeface="Calibri" panose="020F0502020204030204" pitchFamily="34" charset="0"/>
                <a:ea typeface="Comic Sans MS"/>
                <a:cs typeface="Calibri" panose="020F0502020204030204" pitchFamily="34" charset="0"/>
                <a:sym typeface="Comic Sans MS"/>
              </a:rPr>
              <a:t>on outdoor walks, pictures in books... </a:t>
            </a:r>
          </a:p>
          <a:p>
            <a:pPr marL="228600" lvl="0" indent="-228600" algn="l" rtl="0">
              <a:lnSpc>
                <a:spcPct val="90000"/>
              </a:lnSpc>
              <a:spcBef>
                <a:spcPts val="0"/>
              </a:spcBef>
              <a:spcAft>
                <a:spcPts val="0"/>
              </a:spcAft>
              <a:buClr>
                <a:schemeClr val="dk1"/>
              </a:buClr>
              <a:buSzPts val="2400"/>
              <a:buChar char="•"/>
            </a:pPr>
            <a:r>
              <a:rPr lang="en-GB" sz="2400" dirty="0" smtClean="0">
                <a:latin typeface="Calibri" panose="020F0502020204030204" pitchFamily="34" charset="0"/>
                <a:ea typeface="Comic Sans MS"/>
                <a:cs typeface="Calibri" panose="020F0502020204030204" pitchFamily="34" charset="0"/>
                <a:sym typeface="Comic Sans MS"/>
              </a:rPr>
              <a:t>Questioning: If I have two pieces of apple but I want four how many more do I need? I had five grapes and I’ve eaten three, how many do I have left?</a:t>
            </a:r>
          </a:p>
          <a:p>
            <a:pPr marL="228600" lvl="0" indent="-228600" algn="l" rtl="0">
              <a:lnSpc>
                <a:spcPct val="90000"/>
              </a:lnSpc>
              <a:spcBef>
                <a:spcPts val="0"/>
              </a:spcBef>
              <a:spcAft>
                <a:spcPts val="0"/>
              </a:spcAft>
              <a:buClr>
                <a:schemeClr val="dk1"/>
              </a:buClr>
              <a:buSzPts val="2400"/>
              <a:buChar char="•"/>
            </a:pPr>
            <a:r>
              <a:rPr lang="en-GB" sz="2400" dirty="0" smtClean="0">
                <a:latin typeface="Calibri" panose="020F0502020204030204" pitchFamily="34" charset="0"/>
                <a:ea typeface="Comic Sans MS"/>
                <a:cs typeface="Calibri" panose="020F0502020204030204" pitchFamily="34" charset="0"/>
                <a:sym typeface="Comic Sans MS"/>
              </a:rPr>
              <a:t>Sorting food, are the two groups fair? More, less, fewer, same etc.</a:t>
            </a:r>
          </a:p>
          <a:p>
            <a:pPr marL="228600" lvl="0" indent="-228600" algn="l" rtl="0">
              <a:lnSpc>
                <a:spcPct val="90000"/>
              </a:lnSpc>
              <a:spcBef>
                <a:spcPts val="0"/>
              </a:spcBef>
              <a:spcAft>
                <a:spcPts val="0"/>
              </a:spcAft>
              <a:buClr>
                <a:schemeClr val="dk1"/>
              </a:buClr>
              <a:buSzPts val="2400"/>
              <a:buChar char="•"/>
            </a:pPr>
            <a:r>
              <a:rPr lang="en-GB" sz="2400" dirty="0" smtClean="0">
                <a:latin typeface="Calibri" panose="020F0502020204030204" pitchFamily="34" charset="0"/>
                <a:ea typeface="Comic Sans MS"/>
                <a:cs typeface="Calibri" panose="020F0502020204030204" pitchFamily="34" charset="0"/>
                <a:sym typeface="Comic Sans MS"/>
              </a:rPr>
              <a:t>Number songs</a:t>
            </a:r>
            <a:endParaRPr sz="2400" dirty="0">
              <a:latin typeface="Calibri" panose="020F0502020204030204" pitchFamily="34" charset="0"/>
              <a:ea typeface="Comic Sans MS"/>
              <a:cs typeface="Calibri" panose="020F0502020204030204" pitchFamily="34" charset="0"/>
              <a:sym typeface="Comic Sans MS"/>
            </a:endParaRPr>
          </a:p>
          <a:p>
            <a:pPr marL="228600" lvl="0" indent="-228600" algn="l" rtl="0">
              <a:lnSpc>
                <a:spcPct val="90000"/>
              </a:lnSpc>
              <a:spcBef>
                <a:spcPts val="1000"/>
              </a:spcBef>
              <a:spcAft>
                <a:spcPts val="0"/>
              </a:spcAft>
              <a:buClr>
                <a:schemeClr val="dk1"/>
              </a:buClr>
              <a:buSzPts val="2400"/>
              <a:buChar char="•"/>
            </a:pPr>
            <a:r>
              <a:rPr lang="en-GB" sz="2400" dirty="0">
                <a:latin typeface="Calibri" panose="020F0502020204030204" pitchFamily="34" charset="0"/>
                <a:ea typeface="Comic Sans MS"/>
                <a:cs typeface="Calibri" panose="020F0502020204030204" pitchFamily="34" charset="0"/>
                <a:sym typeface="Comic Sans MS"/>
              </a:rPr>
              <a:t>Play games such as snakes and ladders, </a:t>
            </a:r>
            <a:r>
              <a:rPr lang="en-GB" sz="2400" dirty="0" smtClean="0">
                <a:latin typeface="Calibri" panose="020F0502020204030204" pitchFamily="34" charset="0"/>
                <a:ea typeface="Comic Sans MS"/>
                <a:cs typeface="Calibri" panose="020F0502020204030204" pitchFamily="34" charset="0"/>
                <a:sym typeface="Comic Sans MS"/>
              </a:rPr>
              <a:t>dominoes…</a:t>
            </a:r>
            <a:endParaRPr dirty="0">
              <a:latin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chemeClr val="dk1"/>
              </a:buClr>
              <a:buSzPts val="2400"/>
              <a:buChar char="•"/>
            </a:pPr>
            <a:r>
              <a:rPr lang="en-GB" sz="2400" b="1" dirty="0" smtClean="0">
                <a:latin typeface="Calibri" panose="020F0502020204030204" pitchFamily="34" charset="0"/>
                <a:ea typeface="Comic Sans MS"/>
                <a:cs typeface="Calibri" panose="020F0502020204030204" pitchFamily="34" charset="0"/>
                <a:sym typeface="Comic Sans MS"/>
              </a:rPr>
              <a:t>Have </a:t>
            </a:r>
            <a:r>
              <a:rPr lang="en-GB" sz="2400" b="1" dirty="0">
                <a:latin typeface="Calibri" panose="020F0502020204030204" pitchFamily="34" charset="0"/>
                <a:ea typeface="Comic Sans MS"/>
                <a:cs typeface="Calibri" panose="020F0502020204030204" pitchFamily="34" charset="0"/>
                <a:sym typeface="Comic Sans MS"/>
              </a:rPr>
              <a:t>a ‘growth mind-set’ attitude, no-one is rubbish or ‘can’t do’ math. It’s ok to make </a:t>
            </a:r>
            <a:r>
              <a:rPr lang="en-GB" sz="2400" b="1" dirty="0" smtClean="0">
                <a:latin typeface="Calibri" panose="020F0502020204030204" pitchFamily="34" charset="0"/>
                <a:ea typeface="Comic Sans MS"/>
                <a:cs typeface="Calibri" panose="020F0502020204030204" pitchFamily="34" charset="0"/>
                <a:sym typeface="Comic Sans MS"/>
              </a:rPr>
              <a:t>mistakes, that’s how we learn and grow our brains. </a:t>
            </a:r>
            <a:endParaRPr b="1" dirty="0">
              <a:latin typeface="Calibri" panose="020F0502020204030204" pitchFamily="34" charset="0"/>
              <a:cs typeface="Calibri" panose="020F0502020204030204" pitchFamily="34" charset="0"/>
            </a:endParaRPr>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0"/>
          <p:cNvSpPr txBox="1">
            <a:spLocks noGrp="1"/>
          </p:cNvSpPr>
          <p:nvPr>
            <p:ph type="ctrTitle"/>
          </p:nvPr>
        </p:nvSpPr>
        <p:spPr>
          <a:xfrm>
            <a:off x="2287632" y="0"/>
            <a:ext cx="7772400" cy="122413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GB"/>
              <a:t>The Year Ahead</a:t>
            </a:r>
            <a:endParaRPr/>
          </a:p>
        </p:txBody>
      </p:sp>
      <p:sp>
        <p:nvSpPr>
          <p:cNvPr id="361" name="Google Shape;361;p40"/>
          <p:cNvSpPr txBox="1">
            <a:spLocks noGrp="1"/>
          </p:cNvSpPr>
          <p:nvPr>
            <p:ph type="subTitle" idx="1"/>
          </p:nvPr>
        </p:nvSpPr>
        <p:spPr>
          <a:xfrm>
            <a:off x="426719" y="2905796"/>
            <a:ext cx="11477897" cy="194421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GB" dirty="0">
                <a:latin typeface="Comic Sans MS"/>
                <a:ea typeface="Comic Sans MS"/>
                <a:cs typeface="Comic Sans MS"/>
                <a:sym typeface="Comic Sans MS"/>
              </a:rPr>
              <a:t>We have already made a fantastic start to the year and it will be a busy one, with lots of exciting topics and activities planned. </a:t>
            </a:r>
            <a:endParaRPr dirty="0">
              <a:latin typeface="Comic Sans MS"/>
              <a:ea typeface="Comic Sans MS"/>
              <a:cs typeface="Comic Sans MS"/>
              <a:sym typeface="Comic Sans MS"/>
            </a:endParaRPr>
          </a:p>
          <a:p>
            <a:pPr marL="0" lvl="0" indent="0" algn="ctr" rtl="0">
              <a:lnSpc>
                <a:spcPct val="90000"/>
              </a:lnSpc>
              <a:spcBef>
                <a:spcPts val="1000"/>
              </a:spcBef>
              <a:spcAft>
                <a:spcPts val="0"/>
              </a:spcAft>
              <a:buClr>
                <a:schemeClr val="dk1"/>
              </a:buClr>
              <a:buSzPts val="2400"/>
              <a:buNone/>
            </a:pPr>
            <a:endParaRPr dirty="0">
              <a:latin typeface="Comic Sans MS"/>
              <a:ea typeface="Comic Sans MS"/>
              <a:cs typeface="Comic Sans MS"/>
              <a:sym typeface="Comic Sans MS"/>
            </a:endParaRPr>
          </a:p>
          <a:p>
            <a:pPr marL="0" lvl="0" indent="0" algn="ctr" rtl="0">
              <a:lnSpc>
                <a:spcPct val="90000"/>
              </a:lnSpc>
              <a:spcBef>
                <a:spcPts val="1000"/>
              </a:spcBef>
              <a:spcAft>
                <a:spcPts val="0"/>
              </a:spcAft>
              <a:buClr>
                <a:schemeClr val="dk1"/>
              </a:buClr>
              <a:buSzPts val="2400"/>
              <a:buNone/>
            </a:pPr>
            <a:r>
              <a:rPr lang="en-GB" dirty="0">
                <a:latin typeface="Comic Sans MS"/>
                <a:ea typeface="Comic Sans MS"/>
                <a:cs typeface="Comic Sans MS"/>
                <a:sym typeface="Comic Sans MS"/>
              </a:rPr>
              <a:t>We’d like to thank you, the parents and </a:t>
            </a:r>
            <a:r>
              <a:rPr lang="en-GB" dirty="0" smtClean="0">
                <a:latin typeface="Comic Sans MS"/>
                <a:ea typeface="Comic Sans MS"/>
                <a:cs typeface="Comic Sans MS"/>
                <a:sym typeface="Comic Sans MS"/>
              </a:rPr>
              <a:t>carers, </a:t>
            </a:r>
            <a:r>
              <a:rPr lang="en-GB" dirty="0">
                <a:latin typeface="Comic Sans MS"/>
                <a:ea typeface="Comic Sans MS"/>
                <a:cs typeface="Comic Sans MS"/>
                <a:sym typeface="Comic Sans MS"/>
              </a:rPr>
              <a:t>for all your support at home; it really does make all the difference! </a:t>
            </a:r>
            <a:endParaRPr dirty="0">
              <a:latin typeface="Comic Sans MS"/>
              <a:ea typeface="Comic Sans MS"/>
              <a:cs typeface="Comic Sans MS"/>
              <a:sym typeface="Comic Sans MS"/>
            </a:endParaRPr>
          </a:p>
          <a:p>
            <a:pPr marL="0" lvl="0" indent="0" algn="ctr" rtl="0">
              <a:lnSpc>
                <a:spcPct val="90000"/>
              </a:lnSpc>
              <a:spcBef>
                <a:spcPts val="1000"/>
              </a:spcBef>
              <a:spcAft>
                <a:spcPts val="0"/>
              </a:spcAft>
              <a:buClr>
                <a:schemeClr val="dk1"/>
              </a:buClr>
              <a:buSzPts val="2400"/>
              <a:buNone/>
            </a:pPr>
            <a:endParaRPr dirty="0">
              <a:latin typeface="Comic Sans MS"/>
              <a:ea typeface="Comic Sans MS"/>
              <a:cs typeface="Comic Sans MS"/>
              <a:sym typeface="Comic Sans MS"/>
            </a:endParaRPr>
          </a:p>
          <a:p>
            <a:pPr marL="0" lvl="0" indent="0" algn="ctr" rtl="0">
              <a:lnSpc>
                <a:spcPct val="90000"/>
              </a:lnSpc>
              <a:spcBef>
                <a:spcPts val="1000"/>
              </a:spcBef>
              <a:spcAft>
                <a:spcPts val="0"/>
              </a:spcAft>
              <a:buClr>
                <a:schemeClr val="dk1"/>
              </a:buClr>
              <a:buSzPts val="2400"/>
              <a:buNone/>
            </a:pPr>
            <a:r>
              <a:rPr lang="en-GB" dirty="0">
                <a:latin typeface="Comic Sans MS"/>
                <a:ea typeface="Comic Sans MS"/>
                <a:cs typeface="Comic Sans MS"/>
                <a:sym typeface="Comic Sans MS"/>
              </a:rPr>
              <a:t>Please take your time to add any of your ideas onto our mind maps around the </a:t>
            </a:r>
            <a:r>
              <a:rPr lang="en-GB" dirty="0" smtClean="0">
                <a:latin typeface="Comic Sans MS"/>
                <a:ea typeface="Comic Sans MS"/>
                <a:cs typeface="Comic Sans MS"/>
                <a:sym typeface="Comic Sans MS"/>
              </a:rPr>
              <a:t>classroom to support us in your child’s learning journey.</a:t>
            </a:r>
            <a:endParaRPr dirty="0">
              <a:latin typeface="Comic Sans MS"/>
              <a:ea typeface="Comic Sans MS"/>
              <a:cs typeface="Comic Sans MS"/>
              <a:sym typeface="Comic Sans MS"/>
            </a:endParaRPr>
          </a:p>
        </p:txBody>
      </p:sp>
      <p:pic>
        <p:nvPicPr>
          <p:cNvPr id="362" name="Google Shape;362;p40"/>
          <p:cNvPicPr preferRelativeResize="0"/>
          <p:nvPr/>
        </p:nvPicPr>
        <p:blipFill rotWithShape="1">
          <a:blip r:embed="rId3">
            <a:alphaModFix/>
          </a:blip>
          <a:srcRect t="13225"/>
          <a:stretch/>
        </p:blipFill>
        <p:spPr>
          <a:xfrm>
            <a:off x="2131731" y="1224136"/>
            <a:ext cx="8166498" cy="168166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4"/>
          <p:cNvSpPr txBox="1">
            <a:spLocks noGrp="1"/>
          </p:cNvSpPr>
          <p:nvPr>
            <p:ph type="title"/>
          </p:nvPr>
        </p:nvSpPr>
        <p:spPr>
          <a:xfrm>
            <a:off x="838200" y="365125"/>
            <a:ext cx="10515600" cy="1103457"/>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400"/>
              <a:buFont typeface="Calibri"/>
              <a:buNone/>
            </a:pPr>
            <a:r>
              <a:rPr lang="en-GB" dirty="0"/>
              <a:t>Useful </a:t>
            </a:r>
            <a:r>
              <a:rPr lang="en-GB" dirty="0" smtClean="0"/>
              <a:t>Links</a:t>
            </a:r>
            <a:endParaRPr dirty="0"/>
          </a:p>
        </p:txBody>
      </p:sp>
      <p:sp>
        <p:nvSpPr>
          <p:cNvPr id="320" name="Google Shape;320;p34"/>
          <p:cNvSpPr txBox="1">
            <a:spLocks noGrp="1"/>
          </p:cNvSpPr>
          <p:nvPr>
            <p:ph type="body" idx="1"/>
          </p:nvPr>
        </p:nvSpPr>
        <p:spPr>
          <a:xfrm>
            <a:off x="838200" y="1330036"/>
            <a:ext cx="10515600" cy="5292437"/>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ts val="2800"/>
              <a:buChar char="•"/>
            </a:pPr>
            <a:r>
              <a:rPr lang="en-GB" u="sng" dirty="0">
                <a:solidFill>
                  <a:schemeClr val="hlink"/>
                </a:solidFill>
                <a:hlinkClick r:id="rId3"/>
              </a:rPr>
              <a:t>https://home.oxfordowl.co.uk/learning-at-home-4-5</a:t>
            </a:r>
            <a:r>
              <a:rPr lang="en-GB" u="sng" dirty="0" smtClean="0">
                <a:solidFill>
                  <a:schemeClr val="hlink"/>
                </a:solidFill>
                <a:hlinkClick r:id="rId3"/>
              </a:rPr>
              <a:t>/</a:t>
            </a:r>
            <a:endParaRPr lang="en-GB" u="sng" dirty="0" smtClean="0">
              <a:solidFill>
                <a:schemeClr val="hlink"/>
              </a:solidFill>
            </a:endParaRPr>
          </a:p>
          <a:p>
            <a:pPr marL="0" lvl="0" indent="0" algn="l" rtl="0">
              <a:lnSpc>
                <a:spcPct val="90000"/>
              </a:lnSpc>
              <a:spcBef>
                <a:spcPts val="0"/>
              </a:spcBef>
              <a:spcAft>
                <a:spcPts val="0"/>
              </a:spcAft>
              <a:buClr>
                <a:schemeClr val="dk1"/>
              </a:buClr>
              <a:buSzPts val="2800"/>
              <a:buNone/>
            </a:pPr>
            <a:endParaRPr lang="en-GB" u="sng" dirty="0" smtClean="0">
              <a:solidFill>
                <a:schemeClr val="hlink"/>
              </a:solidFill>
            </a:endParaRPr>
          </a:p>
          <a:p>
            <a:pPr marL="0" lvl="0" indent="0" algn="l" rtl="0">
              <a:lnSpc>
                <a:spcPct val="90000"/>
              </a:lnSpc>
              <a:spcBef>
                <a:spcPts val="0"/>
              </a:spcBef>
              <a:spcAft>
                <a:spcPts val="0"/>
              </a:spcAft>
              <a:buClr>
                <a:schemeClr val="dk1"/>
              </a:buClr>
              <a:buSzPts val="2800"/>
              <a:buNone/>
            </a:pPr>
            <a:r>
              <a:rPr lang="en-GB" dirty="0" smtClean="0">
                <a:solidFill>
                  <a:schemeClr val="tx1"/>
                </a:solidFill>
              </a:rPr>
              <a:t>Phonics Family</a:t>
            </a:r>
            <a:endParaRPr lang="en-GB" dirty="0">
              <a:solidFill>
                <a:schemeClr val="tx1"/>
              </a:solidFill>
            </a:endParaRPr>
          </a:p>
          <a:p>
            <a:pPr marL="0" lvl="0" indent="0" algn="l" rtl="0">
              <a:lnSpc>
                <a:spcPct val="90000"/>
              </a:lnSpc>
              <a:spcBef>
                <a:spcPts val="0"/>
              </a:spcBef>
              <a:spcAft>
                <a:spcPts val="0"/>
              </a:spcAft>
              <a:buClr>
                <a:schemeClr val="dk1"/>
              </a:buClr>
              <a:buSzPts val="2800"/>
              <a:buNone/>
            </a:pPr>
            <a:r>
              <a:rPr lang="en-GB" dirty="0">
                <a:solidFill>
                  <a:schemeClr val="hlink"/>
                </a:solidFill>
              </a:rPr>
              <a:t>	</a:t>
            </a:r>
            <a:r>
              <a:rPr lang="en-GB" u="sng" dirty="0" smtClean="0">
                <a:solidFill>
                  <a:schemeClr val="hlink"/>
                </a:solidFill>
                <a:hlinkClick r:id="rId4"/>
              </a:rPr>
              <a:t>https://phonicsfamilycom.wordpress.com/</a:t>
            </a:r>
            <a:endParaRPr lang="en-GB" u="sng" dirty="0" smtClean="0">
              <a:solidFill>
                <a:schemeClr val="hlink"/>
              </a:solidFill>
            </a:endParaRPr>
          </a:p>
          <a:p>
            <a:pPr marL="0" lvl="0" indent="0" algn="l" rtl="0">
              <a:lnSpc>
                <a:spcPct val="90000"/>
              </a:lnSpc>
              <a:spcBef>
                <a:spcPts val="0"/>
              </a:spcBef>
              <a:spcAft>
                <a:spcPts val="0"/>
              </a:spcAft>
              <a:buClr>
                <a:schemeClr val="dk1"/>
              </a:buClr>
              <a:buSzPts val="2800"/>
              <a:buNone/>
            </a:pPr>
            <a:r>
              <a:rPr lang="en-GB" dirty="0" smtClean="0">
                <a:solidFill>
                  <a:schemeClr val="hlink"/>
                </a:solidFill>
              </a:rPr>
              <a:t>	</a:t>
            </a:r>
            <a:r>
              <a:rPr lang="en-GB" u="sng" dirty="0" smtClean="0">
                <a:solidFill>
                  <a:schemeClr val="hlink"/>
                </a:solidFill>
                <a:hlinkClick r:id="rId5"/>
              </a:rPr>
              <a:t>https://phonicsfamilycom.wordpress.com/printables/</a:t>
            </a:r>
            <a:endParaRPr lang="en-GB" u="sng" dirty="0" smtClean="0">
              <a:solidFill>
                <a:schemeClr val="hlink"/>
              </a:solidFill>
            </a:endParaRPr>
          </a:p>
          <a:p>
            <a:pPr marL="0" lvl="0" indent="0" algn="l" rtl="0">
              <a:lnSpc>
                <a:spcPct val="90000"/>
              </a:lnSpc>
              <a:spcBef>
                <a:spcPts val="0"/>
              </a:spcBef>
              <a:spcAft>
                <a:spcPts val="0"/>
              </a:spcAft>
              <a:buClr>
                <a:schemeClr val="dk1"/>
              </a:buClr>
              <a:buSzPts val="2800"/>
              <a:buNone/>
            </a:pPr>
            <a:r>
              <a:rPr lang="en-GB" dirty="0" smtClean="0">
                <a:solidFill>
                  <a:schemeClr val="hlink"/>
                </a:solidFill>
              </a:rPr>
              <a:t>	</a:t>
            </a:r>
            <a:r>
              <a:rPr lang="en-GB" dirty="0" smtClean="0">
                <a:solidFill>
                  <a:schemeClr val="tx1"/>
                </a:solidFill>
              </a:rPr>
              <a:t>Instagram: @</a:t>
            </a:r>
            <a:r>
              <a:rPr lang="en-GB" dirty="0" err="1" smtClean="0">
                <a:solidFill>
                  <a:schemeClr val="tx1"/>
                </a:solidFill>
              </a:rPr>
              <a:t>phonicsfamily</a:t>
            </a:r>
            <a:endParaRPr lang="en-GB" dirty="0" smtClean="0">
              <a:solidFill>
                <a:schemeClr val="hlink"/>
              </a:solidFill>
            </a:endParaRPr>
          </a:p>
          <a:p>
            <a:pPr marL="0" lvl="0" indent="0" algn="l" rtl="0">
              <a:lnSpc>
                <a:spcPct val="90000"/>
              </a:lnSpc>
              <a:spcBef>
                <a:spcPts val="0"/>
              </a:spcBef>
              <a:spcAft>
                <a:spcPts val="0"/>
              </a:spcAft>
              <a:buClr>
                <a:schemeClr val="dk1"/>
              </a:buClr>
              <a:buSzPts val="2800"/>
              <a:buNone/>
            </a:pPr>
            <a:endParaRPr lang="en-GB" u="sng" dirty="0">
              <a:solidFill>
                <a:schemeClr val="hlink"/>
              </a:solidFill>
              <a:hlinkClick r:id="rId6"/>
            </a:endParaRPr>
          </a:p>
          <a:p>
            <a:pPr marL="0" lvl="0" indent="0" algn="l" rtl="0">
              <a:lnSpc>
                <a:spcPct val="90000"/>
              </a:lnSpc>
              <a:spcBef>
                <a:spcPts val="0"/>
              </a:spcBef>
              <a:spcAft>
                <a:spcPts val="0"/>
              </a:spcAft>
              <a:buClr>
                <a:schemeClr val="dk1"/>
              </a:buClr>
              <a:buSzPts val="2800"/>
              <a:buNone/>
            </a:pPr>
            <a:r>
              <a:rPr lang="en-GB" dirty="0" smtClean="0">
                <a:solidFill>
                  <a:schemeClr val="tx1"/>
                </a:solidFill>
              </a:rPr>
              <a:t>Karen Wilding EY Maths</a:t>
            </a:r>
            <a:endParaRPr lang="en-GB" dirty="0">
              <a:solidFill>
                <a:schemeClr val="tx1"/>
              </a:solidFill>
              <a:hlinkClick r:id="rId6"/>
            </a:endParaRPr>
          </a:p>
          <a:p>
            <a:pPr marL="457200" lvl="1" indent="0">
              <a:spcBef>
                <a:spcPts val="0"/>
              </a:spcBef>
              <a:buSzPts val="2800"/>
              <a:buNone/>
            </a:pPr>
            <a:r>
              <a:rPr lang="en-GB" dirty="0" smtClean="0"/>
              <a:t>	</a:t>
            </a:r>
            <a:r>
              <a:rPr lang="en-GB" sz="2600" dirty="0" smtClean="0">
                <a:hlinkClick r:id="rId6"/>
              </a:rPr>
              <a:t>Karen Wilding EYMaths </a:t>
            </a:r>
            <a:r>
              <a:rPr lang="en-GB" sz="2600" dirty="0" err="1" smtClean="0">
                <a:hlinkClick r:id="rId6"/>
              </a:rPr>
              <a:t>Youtube</a:t>
            </a:r>
            <a:r>
              <a:rPr lang="en-GB" sz="2600" dirty="0" smtClean="0">
                <a:hlinkClick r:id="rId6"/>
              </a:rPr>
              <a:t> channel</a:t>
            </a:r>
            <a:endParaRPr lang="en-GB" sz="2600" dirty="0" smtClean="0"/>
          </a:p>
          <a:p>
            <a:pPr marL="0" lvl="0" indent="0" algn="l" rtl="0">
              <a:lnSpc>
                <a:spcPct val="90000"/>
              </a:lnSpc>
              <a:spcBef>
                <a:spcPts val="0"/>
              </a:spcBef>
              <a:spcAft>
                <a:spcPts val="0"/>
              </a:spcAft>
              <a:buClr>
                <a:schemeClr val="dk1"/>
              </a:buClr>
              <a:buSzPts val="2800"/>
              <a:buNone/>
            </a:pPr>
            <a:r>
              <a:rPr lang="en-GB" sz="3000" dirty="0" smtClean="0"/>
              <a:t>	</a:t>
            </a:r>
            <a:r>
              <a:rPr lang="en-GB" sz="2600" dirty="0" smtClean="0"/>
              <a:t>Why counting doesn’t make sense to young children;</a:t>
            </a:r>
          </a:p>
          <a:p>
            <a:pPr marL="0" lvl="0" indent="0" algn="l" rtl="0">
              <a:lnSpc>
                <a:spcPct val="90000"/>
              </a:lnSpc>
              <a:spcBef>
                <a:spcPts val="0"/>
              </a:spcBef>
              <a:spcAft>
                <a:spcPts val="0"/>
              </a:spcAft>
              <a:buClr>
                <a:schemeClr val="dk1"/>
              </a:buClr>
              <a:buSzPts val="2800"/>
              <a:buNone/>
            </a:pPr>
            <a:r>
              <a:rPr lang="en-GB" sz="3000" dirty="0"/>
              <a:t>	</a:t>
            </a:r>
            <a:r>
              <a:rPr lang="en-GB" sz="3000" dirty="0" smtClean="0">
                <a:hlinkClick r:id="rId7"/>
              </a:rPr>
              <a:t>https://www.youtube.com/watch?v=K0usFfRGj68</a:t>
            </a:r>
            <a:endParaRPr lang="en-GB" sz="3000" dirty="0" smtClean="0"/>
          </a:p>
          <a:p>
            <a:pPr marL="0" lvl="0" indent="0" algn="l" rtl="0">
              <a:lnSpc>
                <a:spcPct val="90000"/>
              </a:lnSpc>
              <a:spcBef>
                <a:spcPts val="0"/>
              </a:spcBef>
              <a:spcAft>
                <a:spcPts val="0"/>
              </a:spcAft>
              <a:buClr>
                <a:schemeClr val="dk1"/>
              </a:buClr>
              <a:buSzPts val="2800"/>
              <a:buNone/>
            </a:pPr>
            <a:r>
              <a:rPr lang="en-GB" sz="3000" dirty="0"/>
              <a:t>	</a:t>
            </a:r>
            <a:r>
              <a:rPr lang="en-GB" sz="3000" dirty="0" smtClean="0"/>
              <a:t>Karen Wilding Facebook Community;</a:t>
            </a:r>
          </a:p>
          <a:p>
            <a:pPr marL="0" lvl="0" indent="0">
              <a:spcBef>
                <a:spcPts val="0"/>
              </a:spcBef>
              <a:buSzPts val="2800"/>
              <a:buNone/>
            </a:pPr>
            <a:r>
              <a:rPr lang="en-GB" sz="3000" dirty="0"/>
              <a:t>	</a:t>
            </a:r>
            <a:r>
              <a:rPr lang="en-GB" sz="3000" b="1" dirty="0"/>
              <a:t>'</a:t>
            </a:r>
            <a:r>
              <a:rPr lang="en-GB" sz="3000" b="1" dirty="0" err="1"/>
              <a:t>EYMaths</a:t>
            </a:r>
            <a:r>
              <a:rPr lang="en-GB" sz="3000" b="1" dirty="0"/>
              <a:t> 3-7 With Karen Wilding' </a:t>
            </a:r>
            <a:endParaRPr lang="en-GB" sz="3000" b="1" dirty="0" smtClean="0"/>
          </a:p>
          <a:p>
            <a:pPr marL="0" lvl="0" indent="0">
              <a:spcBef>
                <a:spcPts val="0"/>
              </a:spcBef>
              <a:buSzPts val="2800"/>
              <a:buNone/>
            </a:pPr>
            <a:endParaRPr lang="en-GB" sz="3000" dirty="0"/>
          </a:p>
          <a:p>
            <a:pPr marL="228600" indent="-228600">
              <a:spcBef>
                <a:spcPts val="0"/>
              </a:spcBef>
              <a:buSzPts val="2800"/>
            </a:pPr>
            <a:r>
              <a:rPr lang="en-GB" b="1" dirty="0">
                <a:solidFill>
                  <a:srgbClr val="FF0000"/>
                </a:solidFill>
              </a:rPr>
              <a:t>School Website-</a:t>
            </a:r>
            <a:br>
              <a:rPr lang="en-GB" b="1" dirty="0">
                <a:solidFill>
                  <a:srgbClr val="FF0000"/>
                </a:solidFill>
              </a:rPr>
            </a:br>
            <a:r>
              <a:rPr lang="en-GB" b="1" dirty="0">
                <a:solidFill>
                  <a:srgbClr val="FF0000"/>
                </a:solidFill>
              </a:rPr>
              <a:t>www.haddenhaminfant.bucks.sch.uk</a:t>
            </a:r>
          </a:p>
          <a:p>
            <a:pPr marL="228600" lvl="0" indent="-228600" algn="l" rtl="0">
              <a:lnSpc>
                <a:spcPct val="90000"/>
              </a:lnSpc>
              <a:spcBef>
                <a:spcPts val="0"/>
              </a:spcBef>
              <a:spcAft>
                <a:spcPts val="0"/>
              </a:spcAft>
              <a:buClr>
                <a:schemeClr val="dk1"/>
              </a:buClr>
              <a:buSzPts val="2800"/>
              <a:buChar char="•"/>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2509" y="942109"/>
            <a:ext cx="11021291" cy="5234854"/>
          </a:xfrm>
        </p:spPr>
        <p:txBody>
          <a:bodyPr>
            <a:normAutofit fontScale="92500" lnSpcReduction="20000"/>
          </a:bodyPr>
          <a:lstStyle/>
          <a:p>
            <a:pPr marL="114300" indent="0">
              <a:buNone/>
            </a:pPr>
            <a:r>
              <a:rPr lang="en-GB" b="1" dirty="0" smtClean="0"/>
              <a:t>We actively promote positive behaviour </a:t>
            </a:r>
          </a:p>
          <a:p>
            <a:pPr marL="114300" indent="0">
              <a:buNone/>
            </a:pPr>
            <a:r>
              <a:rPr lang="en-GB" b="1" dirty="0" smtClean="0"/>
              <a:t>through key values and continual modelling. </a:t>
            </a:r>
            <a:r>
              <a:rPr lang="en-GB" dirty="0"/>
              <a:t>Rainbow </a:t>
            </a:r>
            <a:r>
              <a:rPr lang="en-GB" dirty="0" smtClean="0"/>
              <a:t>Ladder</a:t>
            </a:r>
          </a:p>
          <a:p>
            <a:pPr marL="114300" indent="0">
              <a:buNone/>
            </a:pPr>
            <a:endParaRPr lang="en-GB" dirty="0" smtClean="0"/>
          </a:p>
          <a:p>
            <a:endParaRPr lang="en-GB" dirty="0"/>
          </a:p>
          <a:p>
            <a:pPr marL="114300" indent="0">
              <a:buNone/>
            </a:pPr>
            <a:endParaRPr lang="en-GB" dirty="0" smtClean="0"/>
          </a:p>
          <a:p>
            <a:pPr marL="114300" indent="0">
              <a:buNone/>
            </a:pPr>
            <a:endParaRPr lang="en-GB" dirty="0"/>
          </a:p>
          <a:p>
            <a:pPr marL="114300" indent="0">
              <a:buNone/>
            </a:pPr>
            <a:endParaRPr lang="en-GB" dirty="0"/>
          </a:p>
          <a:p>
            <a:pPr marL="114300" indent="0">
              <a:buNone/>
            </a:pPr>
            <a:r>
              <a:rPr lang="en-GB" b="1" dirty="0"/>
              <a:t>Self </a:t>
            </a:r>
            <a:r>
              <a:rPr lang="en-GB" b="1" dirty="0" smtClean="0"/>
              <a:t>Regulation </a:t>
            </a:r>
          </a:p>
          <a:p>
            <a:pPr marL="114300" indent="0">
              <a:buNone/>
            </a:pPr>
            <a:r>
              <a:rPr lang="en-GB" b="1" dirty="0" smtClean="0"/>
              <a:t>(the management of difficult emotions)</a:t>
            </a:r>
          </a:p>
          <a:p>
            <a:pPr marL="114300" indent="0">
              <a:buNone/>
            </a:pPr>
            <a:r>
              <a:rPr lang="en-GB" dirty="0" smtClean="0"/>
              <a:t>Zones </a:t>
            </a:r>
            <a:r>
              <a:rPr lang="en-GB" dirty="0"/>
              <a:t>of </a:t>
            </a:r>
            <a:r>
              <a:rPr lang="en-GB" dirty="0" smtClean="0"/>
              <a:t>Regulation; giving the child </a:t>
            </a:r>
          </a:p>
          <a:p>
            <a:pPr marL="114300" indent="0">
              <a:buNone/>
            </a:pPr>
            <a:r>
              <a:rPr lang="en-GB" dirty="0" smtClean="0"/>
              <a:t>the tools to discuss their emotions and find strategies</a:t>
            </a:r>
          </a:p>
          <a:p>
            <a:pPr marL="114300" indent="0">
              <a:buNone/>
            </a:pPr>
            <a:r>
              <a:rPr lang="en-GB" dirty="0" smtClean="0"/>
              <a:t>to support them.</a:t>
            </a:r>
          </a:p>
          <a:p>
            <a:endParaRPr lang="en-GB" dirty="0"/>
          </a:p>
          <a:p>
            <a:pPr marL="114300" indent="0">
              <a:buNone/>
            </a:pPr>
            <a:endParaRPr lang="en-GB" dirty="0"/>
          </a:p>
          <a:p>
            <a:pPr marL="114300" indent="0">
              <a:buNone/>
            </a:pPr>
            <a:endParaRPr lang="en-GB" dirty="0"/>
          </a:p>
        </p:txBody>
      </p:sp>
      <p:pic>
        <p:nvPicPr>
          <p:cNvPr id="4" name="Picture 3"/>
          <p:cNvPicPr>
            <a:picLocks noChangeAspect="1"/>
          </p:cNvPicPr>
          <p:nvPr/>
        </p:nvPicPr>
        <p:blipFill>
          <a:blip r:embed="rId2"/>
          <a:stretch>
            <a:fillRect/>
          </a:stretch>
        </p:blipFill>
        <p:spPr>
          <a:xfrm>
            <a:off x="9366785" y="203959"/>
            <a:ext cx="945389" cy="3833123"/>
          </a:xfrm>
          <a:prstGeom prst="rect">
            <a:avLst/>
          </a:prstGeom>
        </p:spPr>
      </p:pic>
      <p:pic>
        <p:nvPicPr>
          <p:cNvPr id="5" name="Picture 4"/>
          <p:cNvPicPr>
            <a:picLocks noChangeAspect="1"/>
          </p:cNvPicPr>
          <p:nvPr/>
        </p:nvPicPr>
        <p:blipFill>
          <a:blip r:embed="rId3"/>
          <a:stretch>
            <a:fillRect/>
          </a:stretch>
        </p:blipFill>
        <p:spPr>
          <a:xfrm>
            <a:off x="8110447" y="4326805"/>
            <a:ext cx="3243353" cy="2139881"/>
          </a:xfrm>
          <a:prstGeom prst="rect">
            <a:avLst/>
          </a:prstGeom>
        </p:spPr>
      </p:pic>
    </p:spTree>
    <p:extLst>
      <p:ext uri="{BB962C8B-B14F-4D97-AF65-F5344CB8AC3E}">
        <p14:creationId xmlns:p14="http://schemas.microsoft.com/office/powerpoint/2010/main" val="2349435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4"/>
          <p:cNvPicPr preferRelativeResize="0">
            <a:picLocks noGrp="1"/>
          </p:cNvPicPr>
          <p:nvPr>
            <p:ph type="body" idx="1"/>
          </p:nvPr>
        </p:nvPicPr>
        <p:blipFill rotWithShape="1">
          <a:blip r:embed="rId3">
            <a:alphaModFix/>
          </a:blip>
          <a:srcRect b="8284"/>
          <a:stretch/>
        </p:blipFill>
        <p:spPr>
          <a:xfrm>
            <a:off x="703925" y="872836"/>
            <a:ext cx="9811675" cy="5956595"/>
          </a:xfrm>
          <a:prstGeom prst="rect">
            <a:avLst/>
          </a:prstGeom>
          <a:noFill/>
          <a:ln>
            <a:noFill/>
          </a:ln>
        </p:spPr>
      </p:pic>
      <p:sp>
        <p:nvSpPr>
          <p:cNvPr id="111" name="Google Shape;111;p4"/>
          <p:cNvSpPr txBox="1">
            <a:spLocks noGrp="1"/>
          </p:cNvSpPr>
          <p:nvPr>
            <p:ph type="title"/>
          </p:nvPr>
        </p:nvSpPr>
        <p:spPr>
          <a:xfrm>
            <a:off x="0"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EYFS </a:t>
            </a:r>
            <a:r>
              <a:rPr lang="en-GB" dirty="0" smtClean="0"/>
              <a:t>curriculum – </a:t>
            </a:r>
            <a:r>
              <a:rPr lang="en-GB" sz="2400" dirty="0" smtClean="0"/>
              <a:t>End of year expectations (see handout)</a:t>
            </a:r>
            <a:endParaRPr sz="5400" dirty="0"/>
          </a:p>
        </p:txBody>
      </p:sp>
      <p:sp>
        <p:nvSpPr>
          <p:cNvPr id="3" name="TextBox 2"/>
          <p:cNvSpPr txBox="1"/>
          <p:nvPr/>
        </p:nvSpPr>
        <p:spPr>
          <a:xfrm>
            <a:off x="10687312" y="1565564"/>
            <a:ext cx="1064425" cy="646331"/>
          </a:xfrm>
          <a:prstGeom prst="rect">
            <a:avLst/>
          </a:prstGeom>
          <a:noFill/>
        </p:spPr>
        <p:txBody>
          <a:bodyPr wrap="square" rtlCol="0">
            <a:spAutoFit/>
          </a:bodyPr>
          <a:lstStyle/>
          <a:p>
            <a:r>
              <a:rPr lang="en-GB" sz="1800" dirty="0" smtClean="0">
                <a:latin typeface="Comic Sans MS" panose="030F0702030302020204" pitchFamily="66" charset="0"/>
              </a:rPr>
              <a:t>3 prime areas</a:t>
            </a:r>
            <a:endParaRPr lang="en-GB" sz="1800" dirty="0">
              <a:latin typeface="Comic Sans MS" panose="030F0702030302020204" pitchFamily="66" charset="0"/>
            </a:endParaRPr>
          </a:p>
        </p:txBody>
      </p:sp>
      <p:sp>
        <p:nvSpPr>
          <p:cNvPr id="8" name="TextBox 7"/>
          <p:cNvSpPr txBox="1"/>
          <p:nvPr/>
        </p:nvSpPr>
        <p:spPr>
          <a:xfrm>
            <a:off x="10781211" y="4381240"/>
            <a:ext cx="1064425" cy="923330"/>
          </a:xfrm>
          <a:prstGeom prst="rect">
            <a:avLst/>
          </a:prstGeom>
          <a:noFill/>
        </p:spPr>
        <p:txBody>
          <a:bodyPr wrap="square" rtlCol="0">
            <a:spAutoFit/>
          </a:bodyPr>
          <a:lstStyle/>
          <a:p>
            <a:r>
              <a:rPr lang="en-GB" sz="1800" dirty="0" smtClean="0">
                <a:latin typeface="Comic Sans MS" panose="030F0702030302020204" pitchFamily="66" charset="0"/>
              </a:rPr>
              <a:t>4 specific areas</a:t>
            </a:r>
            <a:endParaRPr lang="en-GB" sz="1800" dirty="0">
              <a:latin typeface="Comic Sans MS" panose="030F0702030302020204" pitchFamily="66"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5"/>
          <p:cNvSpPr txBox="1">
            <a:spLocks noGrp="1"/>
          </p:cNvSpPr>
          <p:nvPr>
            <p:ph type="title"/>
          </p:nvPr>
        </p:nvSpPr>
        <p:spPr>
          <a:xfrm>
            <a:off x="546796" y="129598"/>
            <a:ext cx="10515600" cy="10203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EYFS curriculum continued…</a:t>
            </a:r>
            <a:endParaRPr dirty="0"/>
          </a:p>
        </p:txBody>
      </p:sp>
      <p:graphicFrame>
        <p:nvGraphicFramePr>
          <p:cNvPr id="3" name="Table 2"/>
          <p:cNvGraphicFramePr>
            <a:graphicFrameLocks noGrp="1"/>
          </p:cNvGraphicFramePr>
          <p:nvPr>
            <p:extLst>
              <p:ext uri="{D42A27DB-BD31-4B8C-83A1-F6EECF244321}">
                <p14:modId xmlns:p14="http://schemas.microsoft.com/office/powerpoint/2010/main" val="1746360934"/>
              </p:ext>
            </p:extLst>
          </p:nvPr>
        </p:nvGraphicFramePr>
        <p:xfrm>
          <a:off x="927339" y="858981"/>
          <a:ext cx="9158769" cy="5808025"/>
        </p:xfrm>
        <a:graphic>
          <a:graphicData uri="http://schemas.openxmlformats.org/drawingml/2006/table">
            <a:tbl>
              <a:tblPr firstRow="1" firstCol="1" bandRow="1">
                <a:tableStyleId>{5C22544A-7EE6-4342-B048-85BDC9FD1C3A}</a:tableStyleId>
              </a:tblPr>
              <a:tblGrid>
                <a:gridCol w="1307852">
                  <a:extLst>
                    <a:ext uri="{9D8B030D-6E8A-4147-A177-3AD203B41FA5}">
                      <a16:colId xmlns:a16="http://schemas.microsoft.com/office/drawing/2014/main" val="4183173831"/>
                    </a:ext>
                  </a:extLst>
                </a:gridCol>
                <a:gridCol w="1308613">
                  <a:extLst>
                    <a:ext uri="{9D8B030D-6E8A-4147-A177-3AD203B41FA5}">
                      <a16:colId xmlns:a16="http://schemas.microsoft.com/office/drawing/2014/main" val="2312630734"/>
                    </a:ext>
                  </a:extLst>
                </a:gridCol>
                <a:gridCol w="1308613">
                  <a:extLst>
                    <a:ext uri="{9D8B030D-6E8A-4147-A177-3AD203B41FA5}">
                      <a16:colId xmlns:a16="http://schemas.microsoft.com/office/drawing/2014/main" val="3382882375"/>
                    </a:ext>
                  </a:extLst>
                </a:gridCol>
                <a:gridCol w="1307852">
                  <a:extLst>
                    <a:ext uri="{9D8B030D-6E8A-4147-A177-3AD203B41FA5}">
                      <a16:colId xmlns:a16="http://schemas.microsoft.com/office/drawing/2014/main" val="743133816"/>
                    </a:ext>
                  </a:extLst>
                </a:gridCol>
                <a:gridCol w="1308613">
                  <a:extLst>
                    <a:ext uri="{9D8B030D-6E8A-4147-A177-3AD203B41FA5}">
                      <a16:colId xmlns:a16="http://schemas.microsoft.com/office/drawing/2014/main" val="4127631447"/>
                    </a:ext>
                  </a:extLst>
                </a:gridCol>
                <a:gridCol w="1308613">
                  <a:extLst>
                    <a:ext uri="{9D8B030D-6E8A-4147-A177-3AD203B41FA5}">
                      <a16:colId xmlns:a16="http://schemas.microsoft.com/office/drawing/2014/main" val="4149735831"/>
                    </a:ext>
                  </a:extLst>
                </a:gridCol>
                <a:gridCol w="1308613">
                  <a:extLst>
                    <a:ext uri="{9D8B030D-6E8A-4147-A177-3AD203B41FA5}">
                      <a16:colId xmlns:a16="http://schemas.microsoft.com/office/drawing/2014/main" val="3223990612"/>
                    </a:ext>
                  </a:extLst>
                </a:gridCol>
              </a:tblGrid>
              <a:tr h="236451">
                <a:tc>
                  <a:txBody>
                    <a:bodyPr/>
                    <a:lstStyle/>
                    <a:p>
                      <a:pPr algn="ctr">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dirty="0">
                          <a:effectLst/>
                        </a:rPr>
                        <a:t>Autumn 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Autumn 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Spring 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Spring 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Summer 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Summer 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extLst>
                  <a:ext uri="{0D108BD9-81ED-4DB2-BD59-A6C34878D82A}">
                    <a16:rowId xmlns:a16="http://schemas.microsoft.com/office/drawing/2014/main" val="435561436"/>
                  </a:ext>
                </a:extLst>
              </a:tr>
              <a:tr h="1114375">
                <a:tc>
                  <a:txBody>
                    <a:bodyPr/>
                    <a:lstStyle/>
                    <a:p>
                      <a:pPr algn="ctr">
                        <a:lnSpc>
                          <a:spcPct val="107000"/>
                        </a:lnSpc>
                        <a:spcAft>
                          <a:spcPts val="0"/>
                        </a:spcAft>
                      </a:pPr>
                      <a:r>
                        <a:rPr lang="en-GB" sz="1400" dirty="0">
                          <a:effectLst/>
                        </a:rPr>
                        <a:t>Topic</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dirty="0">
                          <a:effectLst/>
                        </a:rPr>
                        <a:t>Super Me, Super You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Let’s Celebrate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dirty="0">
                          <a:effectLst/>
                        </a:rPr>
                        <a:t>Once Upon a Time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Here, There and Everywhere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Growing and Changing</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Brilliant Beasts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extLst>
                  <a:ext uri="{0D108BD9-81ED-4DB2-BD59-A6C34878D82A}">
                    <a16:rowId xmlns:a16="http://schemas.microsoft.com/office/drawing/2014/main" val="2261321437"/>
                  </a:ext>
                </a:extLst>
              </a:tr>
              <a:tr h="1264301">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a:effectLst/>
                        </a:rPr>
                        <a:t>Senses, their body, families, people who help us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a:effectLst/>
                        </a:rPr>
                        <a:t>Diwali, Bonfire Night, </a:t>
                      </a:r>
                      <a:r>
                        <a:rPr lang="en-GB" sz="1400" dirty="0" err="1" smtClean="0">
                          <a:effectLst/>
                        </a:rPr>
                        <a:t>RemembranceChristmas</a:t>
                      </a:r>
                      <a:r>
                        <a:rPr lang="en-GB" sz="1400" dirty="0">
                          <a:effectLst/>
                        </a:rPr>
                        <a:t>, Black History Month</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a:effectLst/>
                        </a:rPr>
                        <a:t>Traditional tales, fairy tales, story telling</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a:effectLst/>
                        </a:rPr>
                        <a:t>Transport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smtClean="0">
                          <a:effectLst/>
                        </a:rPr>
                        <a:t>How </a:t>
                      </a:r>
                      <a:r>
                        <a:rPr lang="en-GB" sz="1400" dirty="0">
                          <a:effectLst/>
                        </a:rPr>
                        <a:t>they have changed, how animals change, plants, seasons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a:effectLst/>
                        </a:rPr>
                        <a:t>Animals, </a:t>
                      </a:r>
                      <a:r>
                        <a:rPr lang="en-GB" sz="1400" dirty="0" err="1">
                          <a:effectLst/>
                        </a:rPr>
                        <a:t>minibeasts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extLst>
                  <a:ext uri="{0D108BD9-81ED-4DB2-BD59-A6C34878D82A}">
                    <a16:rowId xmlns:a16="http://schemas.microsoft.com/office/drawing/2014/main" val="1106896093"/>
                  </a:ext>
                </a:extLst>
              </a:tr>
              <a:tr h="1717809">
                <a:tc>
                  <a:txBody>
                    <a:bodyPr/>
                    <a:lstStyle/>
                    <a:p>
                      <a:pPr algn="ctr">
                        <a:lnSpc>
                          <a:spcPct val="107000"/>
                        </a:lnSpc>
                        <a:spcAft>
                          <a:spcPts val="0"/>
                        </a:spcAft>
                      </a:pPr>
                      <a:r>
                        <a:rPr lang="en-GB" sz="1400">
                          <a:effectLst/>
                        </a:rPr>
                        <a:t>Suggested</a:t>
                      </a:r>
                    </a:p>
                    <a:p>
                      <a:pPr algn="ctr">
                        <a:lnSpc>
                          <a:spcPct val="107000"/>
                        </a:lnSpc>
                        <a:spcAft>
                          <a:spcPts val="0"/>
                        </a:spcAft>
                      </a:pPr>
                      <a:r>
                        <a:rPr lang="en-GB" sz="1400">
                          <a:effectLst/>
                        </a:rPr>
                        <a:t>Further Enrichment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a:effectLst/>
                        </a:rPr>
                        <a:t>Visitors from people who help us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a:effectLst/>
                        </a:rPr>
                        <a:t>Experience to celebrate BHM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a:effectLst/>
                        </a:rPr>
                        <a:t>Waddesdon Manor-Fun with </a:t>
                      </a:r>
                      <a:r>
                        <a:rPr lang="en-GB" sz="1400" dirty="0" err="1">
                          <a:effectLst/>
                        </a:rPr>
                        <a:t>Fairytales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a:effectLst/>
                        </a:rPr>
                        <a:t>Beckonscot Model Village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a:effectLst/>
                        </a:rPr>
                        <a:t>Cotswold </a:t>
                      </a:r>
                      <a:r>
                        <a:rPr lang="en-GB" sz="1400" dirty="0" smtClean="0">
                          <a:effectLst/>
                        </a:rPr>
                        <a:t>Wildlife Park</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extLst>
                  <a:ext uri="{0D108BD9-81ED-4DB2-BD59-A6C34878D82A}">
                    <a16:rowId xmlns:a16="http://schemas.microsoft.com/office/drawing/2014/main" val="907918760"/>
                  </a:ext>
                </a:extLst>
              </a:tr>
              <a:tr h="1264301">
                <a:tc>
                  <a:txBody>
                    <a:bodyPr/>
                    <a:lstStyle/>
                    <a:p>
                      <a:pPr algn="ctr">
                        <a:lnSpc>
                          <a:spcPct val="107000"/>
                        </a:lnSpc>
                        <a:spcAft>
                          <a:spcPts val="0"/>
                        </a:spcAft>
                      </a:pPr>
                      <a:r>
                        <a:rPr lang="en-GB" sz="1400">
                          <a:effectLst/>
                        </a:rPr>
                        <a:t>R.E.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u="sng">
                          <a:effectLst/>
                        </a:rPr>
                        <a:t>Special People</a:t>
                      </a:r>
                      <a:r>
                        <a:rPr lang="en-GB" sz="1400">
                          <a:effectLst/>
                        </a:rPr>
                        <a:t> Christianity, Judaism</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u="sng">
                          <a:effectLst/>
                        </a:rPr>
                        <a:t>Christmas </a:t>
                      </a:r>
                      <a:r>
                        <a:rPr lang="en-GB" sz="1400">
                          <a:effectLst/>
                        </a:rPr>
                        <a:t>Christianity</a:t>
                      </a:r>
                    </a:p>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u="sng" dirty="0">
                          <a:effectLst/>
                        </a:rPr>
                        <a:t>Celebrations</a:t>
                      </a:r>
                      <a:r>
                        <a:rPr lang="en-GB" sz="1400" dirty="0">
                          <a:effectLst/>
                        </a:rPr>
                        <a:t> Hinduism</a:t>
                      </a:r>
                    </a:p>
                    <a:p>
                      <a:pPr>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u="sng" dirty="0">
                          <a:effectLst/>
                        </a:rPr>
                        <a:t>Easter </a:t>
                      </a:r>
                      <a:r>
                        <a:rPr lang="en-GB" sz="1400" dirty="0">
                          <a:effectLst/>
                        </a:rPr>
                        <a:t>Christianity</a:t>
                      </a:r>
                    </a:p>
                    <a:p>
                      <a:pPr>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u="sng" dirty="0">
                          <a:effectLst/>
                        </a:rPr>
                        <a:t>Story time</a:t>
                      </a:r>
                      <a:r>
                        <a:rPr lang="en-GB" sz="1400" dirty="0">
                          <a:effectLst/>
                        </a:rPr>
                        <a:t> Christianity, Islam, Hinduism, Sikhism</a:t>
                      </a:r>
                    </a:p>
                    <a:p>
                      <a:pPr>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u="sng" dirty="0">
                          <a:effectLst/>
                        </a:rPr>
                        <a:t>Special places</a:t>
                      </a:r>
                      <a:r>
                        <a:rPr lang="en-GB" sz="1400" dirty="0">
                          <a:effectLst/>
                        </a:rPr>
                        <a:t> Christianity, Islam, Judaism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extLst>
                  <a:ext uri="{0D108BD9-81ED-4DB2-BD59-A6C34878D82A}">
                    <a16:rowId xmlns:a16="http://schemas.microsoft.com/office/drawing/2014/main" val="2229712195"/>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EYFS curriculum continued…</a:t>
            </a:r>
            <a:endParaRPr lang="en-GB" dirty="0"/>
          </a:p>
        </p:txBody>
      </p:sp>
      <p:sp>
        <p:nvSpPr>
          <p:cNvPr id="3" name="Text Placeholder 2"/>
          <p:cNvSpPr>
            <a:spLocks noGrp="1"/>
          </p:cNvSpPr>
          <p:nvPr>
            <p:ph type="body" idx="1"/>
          </p:nvPr>
        </p:nvSpPr>
        <p:spPr/>
        <p:txBody>
          <a:bodyPr/>
          <a:lstStyle/>
          <a:p>
            <a:r>
              <a:rPr lang="en-GB" dirty="0"/>
              <a:t>Music we follow the KAPOW scheme of work.</a:t>
            </a:r>
          </a:p>
          <a:p>
            <a:r>
              <a:rPr lang="en-GB" dirty="0"/>
              <a:t>P.E. - Athletes in Motion with Mr </a:t>
            </a:r>
            <a:r>
              <a:rPr lang="en-GB" dirty="0" smtClean="0"/>
              <a:t>Clark (Tuesdays) </a:t>
            </a:r>
            <a:r>
              <a:rPr lang="en-GB" dirty="0"/>
              <a:t>and continuous physical development opportunities across the </a:t>
            </a:r>
            <a:r>
              <a:rPr lang="en-GB" dirty="0" smtClean="0"/>
              <a:t>week</a:t>
            </a:r>
            <a:endParaRPr lang="en-GB" dirty="0"/>
          </a:p>
        </p:txBody>
      </p:sp>
    </p:spTree>
    <p:extLst>
      <p:ext uri="{BB962C8B-B14F-4D97-AF65-F5344CB8AC3E}">
        <p14:creationId xmlns:p14="http://schemas.microsoft.com/office/powerpoint/2010/main" val="2299664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6"/>
          <p:cNvSpPr txBox="1">
            <a:spLocks noGrp="1"/>
          </p:cNvSpPr>
          <p:nvPr>
            <p:ph type="title"/>
          </p:nvPr>
        </p:nvSpPr>
        <p:spPr>
          <a:xfrm>
            <a:off x="738540" y="8205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dirty="0"/>
              <a:t>Characteristics of </a:t>
            </a:r>
            <a:r>
              <a:rPr lang="en-GB" dirty="0" smtClean="0"/>
              <a:t>Effective </a:t>
            </a:r>
            <a:r>
              <a:rPr lang="en-GB" dirty="0"/>
              <a:t>L</a:t>
            </a:r>
            <a:r>
              <a:rPr lang="en-GB" dirty="0" smtClean="0"/>
              <a:t>earning</a:t>
            </a:r>
            <a:endParaRPr dirty="0"/>
          </a:p>
        </p:txBody>
      </p:sp>
      <p:pic>
        <p:nvPicPr>
          <p:cNvPr id="123" name="Google Shape;123;p6"/>
          <p:cNvPicPr preferRelativeResize="0">
            <a:picLocks noGrp="1"/>
          </p:cNvPicPr>
          <p:nvPr>
            <p:ph type="body" idx="1"/>
          </p:nvPr>
        </p:nvPicPr>
        <p:blipFill rotWithShape="1">
          <a:blip r:embed="rId3">
            <a:alphaModFix/>
          </a:blip>
          <a:srcRect/>
          <a:stretch/>
        </p:blipFill>
        <p:spPr>
          <a:xfrm>
            <a:off x="213517" y="1276985"/>
            <a:ext cx="3625601" cy="2267404"/>
          </a:xfrm>
          <a:prstGeom prst="rect">
            <a:avLst/>
          </a:prstGeom>
          <a:noFill/>
          <a:ln>
            <a:noFill/>
          </a:ln>
        </p:spPr>
      </p:pic>
      <p:pic>
        <p:nvPicPr>
          <p:cNvPr id="124" name="Google Shape;124;p6"/>
          <p:cNvPicPr preferRelativeResize="0"/>
          <p:nvPr/>
        </p:nvPicPr>
        <p:blipFill rotWithShape="1">
          <a:blip r:embed="rId4">
            <a:alphaModFix/>
          </a:blip>
          <a:srcRect/>
          <a:stretch/>
        </p:blipFill>
        <p:spPr>
          <a:xfrm>
            <a:off x="4065670" y="1276985"/>
            <a:ext cx="3917526" cy="2267404"/>
          </a:xfrm>
          <a:prstGeom prst="rect">
            <a:avLst/>
          </a:prstGeom>
          <a:noFill/>
          <a:ln>
            <a:noFill/>
          </a:ln>
        </p:spPr>
      </p:pic>
      <p:pic>
        <p:nvPicPr>
          <p:cNvPr id="125" name="Google Shape;125;p6"/>
          <p:cNvPicPr preferRelativeResize="0"/>
          <p:nvPr/>
        </p:nvPicPr>
        <p:blipFill rotWithShape="1">
          <a:blip r:embed="rId5">
            <a:alphaModFix/>
          </a:blip>
          <a:srcRect/>
          <a:stretch/>
        </p:blipFill>
        <p:spPr>
          <a:xfrm>
            <a:off x="8201948" y="1299936"/>
            <a:ext cx="3577215" cy="2267404"/>
          </a:xfrm>
          <a:prstGeom prst="rect">
            <a:avLst/>
          </a:prstGeom>
          <a:noFill/>
          <a:ln>
            <a:noFill/>
          </a:ln>
        </p:spPr>
      </p:pic>
      <p:pic>
        <p:nvPicPr>
          <p:cNvPr id="126" name="Google Shape;126;p6"/>
          <p:cNvPicPr preferRelativeResize="0"/>
          <p:nvPr/>
        </p:nvPicPr>
        <p:blipFill rotWithShape="1">
          <a:blip r:embed="rId6">
            <a:alphaModFix/>
          </a:blip>
          <a:srcRect t="15475"/>
          <a:stretch/>
        </p:blipFill>
        <p:spPr>
          <a:xfrm>
            <a:off x="0" y="3840481"/>
            <a:ext cx="5902513" cy="2951660"/>
          </a:xfrm>
          <a:prstGeom prst="rect">
            <a:avLst/>
          </a:prstGeom>
          <a:noFill/>
          <a:ln>
            <a:noFill/>
          </a:ln>
        </p:spPr>
      </p:pic>
      <p:pic>
        <p:nvPicPr>
          <p:cNvPr id="127" name="Google Shape;127;p6"/>
          <p:cNvPicPr preferRelativeResize="0"/>
          <p:nvPr/>
        </p:nvPicPr>
        <p:blipFill rotWithShape="1">
          <a:blip r:embed="rId7">
            <a:alphaModFix/>
          </a:blip>
          <a:srcRect/>
          <a:stretch/>
        </p:blipFill>
        <p:spPr>
          <a:xfrm>
            <a:off x="6024433" y="3840481"/>
            <a:ext cx="5993697" cy="286511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7"/>
          <p:cNvSpPr txBox="1"/>
          <p:nvPr/>
        </p:nvSpPr>
        <p:spPr>
          <a:xfrm>
            <a:off x="796637" y="1156217"/>
            <a:ext cx="9428017" cy="42164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0" i="0" u="none" strike="noStrike" cap="none" dirty="0" smtClean="0">
                <a:solidFill>
                  <a:schemeClr val="dk1"/>
                </a:solidFill>
                <a:latin typeface="Comic Sans MS"/>
                <a:ea typeface="Comic Sans MS"/>
                <a:cs typeface="Comic Sans MS"/>
                <a:sym typeface="Comic Sans MS"/>
              </a:rPr>
              <a:t>Rolling fruit snack </a:t>
            </a:r>
            <a:r>
              <a:rPr lang="en-GB" sz="2400" b="0" i="0" u="none" strike="noStrike" cap="none" dirty="0">
                <a:solidFill>
                  <a:schemeClr val="dk1"/>
                </a:solidFill>
                <a:latin typeface="Comic Sans MS"/>
                <a:ea typeface="Comic Sans MS"/>
                <a:cs typeface="Comic Sans MS"/>
                <a:sym typeface="Comic Sans MS"/>
              </a:rPr>
              <a:t>and milk </a:t>
            </a:r>
            <a:r>
              <a:rPr lang="en-GB" sz="2400" b="0" i="0" u="none" strike="noStrike" cap="none" dirty="0" smtClean="0">
                <a:solidFill>
                  <a:schemeClr val="dk1"/>
                </a:solidFill>
                <a:latin typeface="Comic Sans MS"/>
                <a:ea typeface="Comic Sans MS"/>
                <a:cs typeface="Comic Sans MS"/>
                <a:sym typeface="Comic Sans MS"/>
              </a:rPr>
              <a:t>9:30-11am. Milk is free for your child until the age of 5 and then you can choose if you wish to set up payment for them to continue to have milk.</a:t>
            </a:r>
          </a:p>
          <a:p>
            <a:pPr marL="0" marR="0" lvl="0" indent="0" algn="l" rtl="0">
              <a:spcBef>
                <a:spcPts val="0"/>
              </a:spcBef>
              <a:spcAft>
                <a:spcPts val="0"/>
              </a:spcAft>
              <a:buNone/>
            </a:pPr>
            <a:endParaRPr lang="en-GB" sz="2400" b="0" i="0" u="none" strike="noStrike" cap="none" dirty="0" smtClean="0">
              <a:solidFill>
                <a:schemeClr val="dk1"/>
              </a:solidFill>
              <a:latin typeface="Comic Sans MS"/>
              <a:ea typeface="Comic Sans MS"/>
              <a:cs typeface="Comic Sans MS"/>
              <a:sym typeface="Comic Sans MS"/>
            </a:endParaRPr>
          </a:p>
          <a:p>
            <a:pPr marL="0" marR="0" lvl="0" indent="0" algn="l" rtl="0">
              <a:spcBef>
                <a:spcPts val="0"/>
              </a:spcBef>
              <a:spcAft>
                <a:spcPts val="0"/>
              </a:spcAft>
              <a:buNone/>
            </a:pPr>
            <a:r>
              <a:rPr lang="en-GB" sz="2400" dirty="0" smtClean="0">
                <a:solidFill>
                  <a:schemeClr val="dk1"/>
                </a:solidFill>
                <a:latin typeface="Comic Sans MS"/>
                <a:sym typeface="Comic Sans MS"/>
              </a:rPr>
              <a:t>Please do not provide extra snacks for your child due to potential allergies. Children have open access to their water bottles throughout the day and we encourage drinking, eating the government provided fruit snack and eating their lunch.</a:t>
            </a:r>
          </a:p>
          <a:p>
            <a:pPr marL="0" marR="0" lvl="0" indent="0" algn="l" rtl="0">
              <a:spcBef>
                <a:spcPts val="0"/>
              </a:spcBef>
              <a:spcAft>
                <a:spcPts val="0"/>
              </a:spcAft>
              <a:buNone/>
            </a:pPr>
            <a:endParaRPr lang="en-GB" sz="2400" dirty="0">
              <a:solidFill>
                <a:schemeClr val="dk1"/>
              </a:solidFill>
              <a:latin typeface="Comic Sans MS"/>
              <a:sym typeface="Comic Sans MS"/>
            </a:endParaRPr>
          </a:p>
          <a:p>
            <a:pPr marL="0" marR="0" lvl="0" indent="0" algn="l" rtl="0">
              <a:spcBef>
                <a:spcPts val="0"/>
              </a:spcBef>
              <a:spcAft>
                <a:spcPts val="0"/>
              </a:spcAft>
              <a:buNone/>
            </a:pPr>
            <a:endParaRPr lang="en-GB" sz="2400" dirty="0">
              <a:solidFill>
                <a:schemeClr val="dk1"/>
              </a:solidFill>
              <a:latin typeface="Comic Sans MS"/>
              <a:sym typeface="Comic Sans MS"/>
            </a:endParaRPr>
          </a:p>
          <a:p>
            <a:pPr marL="0" marR="0" lvl="0" indent="0" algn="l" rtl="0">
              <a:spcBef>
                <a:spcPts val="0"/>
              </a:spcBef>
              <a:spcAft>
                <a:spcPts val="0"/>
              </a:spcAft>
              <a:buNone/>
            </a:pPr>
            <a:endParaRPr sz="2800"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783</TotalTime>
  <Words>2112</Words>
  <Application>Microsoft Office PowerPoint</Application>
  <PresentationFormat>Widescreen</PresentationFormat>
  <Paragraphs>235</Paragraphs>
  <Slides>35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Comic Sans MS</vt:lpstr>
      <vt:lpstr>Times New Roman</vt:lpstr>
      <vt:lpstr>Office Theme</vt:lpstr>
      <vt:lpstr>Welcome to the EYFS at Haddenham Community Infant School</vt:lpstr>
      <vt:lpstr>Haddenham Community Infant School</vt:lpstr>
      <vt:lpstr>In EYFS…</vt:lpstr>
      <vt:lpstr>PowerPoint Presentation</vt:lpstr>
      <vt:lpstr>EYFS curriculum – End of year expectations (see handout)</vt:lpstr>
      <vt:lpstr>EYFS curriculum continued…</vt:lpstr>
      <vt:lpstr>EYFS curriculum continued…</vt:lpstr>
      <vt:lpstr>Characteristics of Effective Learning</vt:lpstr>
      <vt:lpstr>PowerPoint Presentation</vt:lpstr>
      <vt:lpstr>Medical Information</vt:lpstr>
      <vt:lpstr>PowerPoint Presentation</vt:lpstr>
      <vt:lpstr>PowerPoint Presentation</vt:lpstr>
      <vt:lpstr>Key Information </vt:lpstr>
      <vt:lpstr>Communication and parents forum</vt:lpstr>
      <vt:lpstr>Phonics</vt:lpstr>
      <vt:lpstr>PowerPoint Presentation</vt:lpstr>
      <vt:lpstr>PowerPoint Presentation</vt:lpstr>
      <vt:lpstr>PowerPoint Presentation</vt:lpstr>
      <vt:lpstr>PowerPoint Presentation</vt:lpstr>
      <vt:lpstr>Phonics Definitions</vt:lpstr>
      <vt:lpstr>PowerPoint Presentation</vt:lpstr>
      <vt:lpstr>PowerPoint Presentation</vt:lpstr>
      <vt:lpstr>PowerPoint Presentation</vt:lpstr>
      <vt:lpstr>Pronouncing the phonemes</vt:lpstr>
      <vt:lpstr>PowerPoint Presentation</vt:lpstr>
      <vt:lpstr>PowerPoint Presentation</vt:lpstr>
      <vt:lpstr>PowerPoint Presentation</vt:lpstr>
      <vt:lpstr>PowerPoint Presentation</vt:lpstr>
      <vt:lpstr>Reading</vt:lpstr>
      <vt:lpstr>Parent newsletter </vt:lpstr>
      <vt:lpstr>Maths  </vt:lpstr>
      <vt:lpstr>Key Maths Concepts in Early Years</vt:lpstr>
      <vt:lpstr>How can I help my child with maths?</vt:lpstr>
      <vt:lpstr>The Year Ahead</vt:lpstr>
      <vt:lpstr>Useful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EYFS curriculum at Haddenham Community Infant School</dc:title>
  <dc:creator>rlewis</dc:creator>
  <cp:lastModifiedBy>kcrump</cp:lastModifiedBy>
  <cp:revision>53</cp:revision>
  <dcterms:created xsi:type="dcterms:W3CDTF">2022-09-16T13:19:34Z</dcterms:created>
  <dcterms:modified xsi:type="dcterms:W3CDTF">2024-09-10T15:23:04Z</dcterms:modified>
</cp:coreProperties>
</file>