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4" r:id="rId4"/>
    <p:sldId id="297" r:id="rId5"/>
    <p:sldId id="299" r:id="rId6"/>
    <p:sldId id="300" r:id="rId7"/>
    <p:sldId id="285" r:id="rId8"/>
    <p:sldId id="301" r:id="rId9"/>
    <p:sldId id="302" r:id="rId10"/>
    <p:sldId id="294" r:id="rId11"/>
    <p:sldId id="286" r:id="rId12"/>
    <p:sldId id="295" r:id="rId13"/>
    <p:sldId id="303" r:id="rId14"/>
    <p:sldId id="296" r:id="rId15"/>
    <p:sldId id="304" r:id="rId16"/>
    <p:sldId id="305" r:id="rId17"/>
    <p:sldId id="306" r:id="rId18"/>
    <p:sldId id="298" r:id="rId19"/>
    <p:sldId id="279" r:id="rId20"/>
    <p:sldId id="280" r:id="rId21"/>
    <p:sldId id="307" r:id="rId22"/>
    <p:sldId id="308"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42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3071DA4-79B3-4198-B380-EF64271D2216}" type="datetimeFigureOut">
              <a:rPr lang="en-GB" smtClean="0"/>
              <a:t>14/12/2022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3539588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071DA4-79B3-4198-B380-EF64271D2216}" type="datetimeFigureOut">
              <a:rPr lang="en-GB" smtClean="0"/>
              <a:t>14/12/2022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316850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071DA4-79B3-4198-B380-EF64271D2216}" type="datetimeFigureOut">
              <a:rPr lang="en-GB" smtClean="0"/>
              <a:t>14/12/2022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1521052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071DA4-79B3-4198-B380-EF64271D2216}" type="datetimeFigureOut">
              <a:rPr lang="en-GB" smtClean="0"/>
              <a:t>14/12/2022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338674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3071DA4-79B3-4198-B380-EF64271D2216}" type="datetimeFigureOut">
              <a:rPr lang="en-GB" smtClean="0"/>
              <a:t>14/12/2022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3605001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3071DA4-79B3-4198-B380-EF64271D2216}" type="datetimeFigureOut">
              <a:rPr lang="en-GB" smtClean="0"/>
              <a:t>14/12/2022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241911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3071DA4-79B3-4198-B380-EF64271D2216}" type="datetimeFigureOut">
              <a:rPr lang="en-GB" smtClean="0"/>
              <a:t>14/12/2022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315558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3071DA4-79B3-4198-B380-EF64271D2216}" type="datetimeFigureOut">
              <a:rPr lang="en-GB" smtClean="0"/>
              <a:t>14/12/2022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82310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71DA4-79B3-4198-B380-EF64271D2216}" type="datetimeFigureOut">
              <a:rPr lang="en-GB" smtClean="0"/>
              <a:t>14/12/2022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333466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071DA4-79B3-4198-B380-EF64271D2216}" type="datetimeFigureOut">
              <a:rPr lang="en-GB" smtClean="0"/>
              <a:t>14/12/2022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286381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071DA4-79B3-4198-B380-EF64271D2216}" type="datetimeFigureOut">
              <a:rPr lang="en-GB" smtClean="0"/>
              <a:t>14/12/2022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FFA24-D0A3-481B-9A55-9D4F3F5C3756}" type="slidenum">
              <a:rPr lang="en-GB" smtClean="0"/>
              <a:t>‹#›</a:t>
            </a:fld>
            <a:endParaRPr lang="en-GB"/>
          </a:p>
        </p:txBody>
      </p:sp>
    </p:spTree>
    <p:extLst>
      <p:ext uri="{BB962C8B-B14F-4D97-AF65-F5344CB8AC3E}">
        <p14:creationId xmlns:p14="http://schemas.microsoft.com/office/powerpoint/2010/main" val="365915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71DA4-79B3-4198-B380-EF64271D2216}" type="datetimeFigureOut">
              <a:rPr lang="en-GB" smtClean="0"/>
              <a:t>14/12/2022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FA24-D0A3-481B-9A55-9D4F3F5C3756}" type="slidenum">
              <a:rPr lang="en-GB" smtClean="0"/>
              <a:t>‹#›</a:t>
            </a:fld>
            <a:endParaRPr lang="en-GB"/>
          </a:p>
        </p:txBody>
      </p:sp>
    </p:spTree>
    <p:extLst>
      <p:ext uri="{BB962C8B-B14F-4D97-AF65-F5344CB8AC3E}">
        <p14:creationId xmlns:p14="http://schemas.microsoft.com/office/powerpoint/2010/main" val="1788524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apestry.info/parents-carers.html" TargetMode="External"/><Relationship Id="rId2" Type="http://schemas.openxmlformats.org/officeDocument/2006/relationships/hyperlink" Target="https://tapestry.info/security"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https://www.purplemash.com/login/"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uk/url?sa=i&amp;rct=j&amp;q=&amp;esrc=s&amp;source=images&amp;cd=&amp;ved=0ahUKEwizke6In6POAhWBahoKHeT9DnoQjRwIBw&amp;url=http://www.readingrockets.org/reading-topics/phonics-and-decoding&amp;bvm=bv.128617741,d.d2s&amp;psig=AFQjCNF49nFRkfCerXUeuMpONYT87wgApg&amp;ust=1470244584523415"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google.co.uk/url?sa=i&amp;rct=j&amp;q=&amp;esrc=s&amp;source=images&amp;cd=&amp;cad=rja&amp;uact=8&amp;ved=0ahUKEwic9rCS7p_OAhVTGhQKHdngBHMQjRwIBw&amp;url=http://www.telegraph.co.uk/education/educationopinion/11810000/Lets-get-every-child-reading-widely-and-well.html&amp;bvm=bv.128617741,d.d24&amp;psig=AFQjCNEwHg5sQoEI9EUdXlypMOPZWbprJw&amp;ust=1470128605343026"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76225"/>
            <a:ext cx="11067642" cy="6388285"/>
          </a:xfrm>
          <a:prstGeom prst="rect">
            <a:avLst/>
          </a:prstGeom>
          <a:ln>
            <a:noFill/>
          </a:ln>
          <a:effectLst>
            <a:outerShdw dist="50800" dir="5400000" algn="ctr" rotWithShape="0">
              <a:srgbClr val="000000"/>
            </a:outerShdw>
            <a:softEdge rad="0"/>
          </a:effectLst>
        </p:spPr>
      </p:pic>
      <p:sp>
        <p:nvSpPr>
          <p:cNvPr id="2" name="Title 1"/>
          <p:cNvSpPr>
            <a:spLocks noGrp="1"/>
          </p:cNvSpPr>
          <p:nvPr>
            <p:ph type="ctrTitle"/>
          </p:nvPr>
        </p:nvSpPr>
        <p:spPr>
          <a:xfrm>
            <a:off x="3630522" y="3830138"/>
            <a:ext cx="7437120" cy="1973535"/>
          </a:xfrm>
        </p:spPr>
        <p:txBody>
          <a:bodyPr>
            <a:normAutofit/>
          </a:bodyPr>
          <a:lstStyle/>
          <a:p>
            <a:r>
              <a:rPr lang="en-GB" sz="4400" dirty="0" smtClean="0"/>
              <a:t>EYFS Phonics workshop</a:t>
            </a:r>
            <a:endParaRPr lang="en-GB" sz="4400" dirty="0"/>
          </a:p>
        </p:txBody>
      </p:sp>
      <p:sp>
        <p:nvSpPr>
          <p:cNvPr id="3" name="Subtitle 2"/>
          <p:cNvSpPr>
            <a:spLocks noGrp="1"/>
          </p:cNvSpPr>
          <p:nvPr>
            <p:ph type="subTitle" idx="1"/>
          </p:nvPr>
        </p:nvSpPr>
        <p:spPr>
          <a:xfrm>
            <a:off x="4686300" y="5927499"/>
            <a:ext cx="9144000" cy="1655762"/>
          </a:xfrm>
        </p:spPr>
        <p:txBody>
          <a:bodyPr/>
          <a:lstStyle/>
          <a:p>
            <a:r>
              <a:rPr lang="en-GB" dirty="0" smtClean="0"/>
              <a:t>September 2022</a:t>
            </a:r>
            <a:endParaRPr lang="en-GB" dirty="0"/>
          </a:p>
        </p:txBody>
      </p:sp>
    </p:spTree>
    <p:extLst>
      <p:ext uri="{BB962C8B-B14F-4D97-AF65-F5344CB8AC3E}">
        <p14:creationId xmlns:p14="http://schemas.microsoft.com/office/powerpoint/2010/main" val="543101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789" t="13143" r="6394" b="19375"/>
          <a:stretch/>
        </p:blipFill>
        <p:spPr>
          <a:xfrm>
            <a:off x="182880" y="0"/>
            <a:ext cx="7332617" cy="2995749"/>
          </a:xfrm>
          <a:prstGeom prst="rect">
            <a:avLst/>
          </a:prstGeom>
        </p:spPr>
      </p:pic>
      <p:pic>
        <p:nvPicPr>
          <p:cNvPr id="5" name="Content Placeholder 3"/>
          <p:cNvPicPr>
            <a:picLocks noChangeAspect="1"/>
          </p:cNvPicPr>
          <p:nvPr/>
        </p:nvPicPr>
        <p:blipFill rotWithShape="1">
          <a:blip r:embed="rId3"/>
          <a:srcRect l="944" t="15940" r="6914" b="57675"/>
          <a:stretch/>
        </p:blipFill>
        <p:spPr>
          <a:xfrm>
            <a:off x="182878" y="2804162"/>
            <a:ext cx="7332617" cy="1175655"/>
          </a:xfrm>
          <a:prstGeom prst="rect">
            <a:avLst/>
          </a:prstGeom>
        </p:spPr>
      </p:pic>
      <p:pic>
        <p:nvPicPr>
          <p:cNvPr id="6" name="Content Placeholder 3"/>
          <p:cNvPicPr>
            <a:picLocks noChangeAspect="1"/>
          </p:cNvPicPr>
          <p:nvPr/>
        </p:nvPicPr>
        <p:blipFill rotWithShape="1">
          <a:blip r:embed="rId4"/>
          <a:srcRect t="16284" r="6442" b="52215"/>
          <a:stretch/>
        </p:blipFill>
        <p:spPr>
          <a:xfrm>
            <a:off x="182876" y="3979817"/>
            <a:ext cx="7332617" cy="1388448"/>
          </a:xfrm>
          <a:prstGeom prst="rect">
            <a:avLst/>
          </a:prstGeom>
        </p:spPr>
      </p:pic>
      <p:sp>
        <p:nvSpPr>
          <p:cNvPr id="7" name="TextBox 6"/>
          <p:cNvSpPr txBox="1"/>
          <p:nvPr/>
        </p:nvSpPr>
        <p:spPr>
          <a:xfrm rot="21260690">
            <a:off x="8270329" y="1673172"/>
            <a:ext cx="2438400" cy="1477328"/>
          </a:xfrm>
          <a:prstGeom prst="rect">
            <a:avLst/>
          </a:prstGeom>
          <a:noFill/>
        </p:spPr>
        <p:txBody>
          <a:bodyPr wrap="square" rtlCol="0">
            <a:spAutoFit/>
          </a:bodyPr>
          <a:lstStyle/>
          <a:p>
            <a:pPr algn="ctr"/>
            <a:r>
              <a:rPr lang="en-GB" dirty="0" smtClean="0"/>
              <a:t>If some children in the group complete the task much quicker the teachers will extend them.</a:t>
            </a:r>
          </a:p>
        </p:txBody>
      </p:sp>
      <p:pic>
        <p:nvPicPr>
          <p:cNvPr id="9" name="Picture 8"/>
          <p:cNvPicPr>
            <a:picLocks noChangeAspect="1"/>
          </p:cNvPicPr>
          <p:nvPr/>
        </p:nvPicPr>
        <p:blipFill>
          <a:blip r:embed="rId5"/>
          <a:stretch>
            <a:fillRect/>
          </a:stretch>
        </p:blipFill>
        <p:spPr>
          <a:xfrm>
            <a:off x="182876" y="5369984"/>
            <a:ext cx="7332617" cy="1434815"/>
          </a:xfrm>
          <a:prstGeom prst="rect">
            <a:avLst/>
          </a:prstGeom>
        </p:spPr>
      </p:pic>
      <p:pic>
        <p:nvPicPr>
          <p:cNvPr id="2050" name="Picture 2" descr="https://lh3.googleusercontent.com/g1T14Lkl5Yhd3uNH8DlvcNMFIkHdTQre7oPNYzjBa7jfPyuhZCVadO_74SrW-PtHNTgdMEB1IKw9A-YktzPHFRbSx393iH_MZ6PWNf0-DuIeu3fGNXw2782gIX6__Pil_ipSry36xA_4Kmf-ZYBgKq_JTD5YmXgrT1z9_Gu3FaQTAxXp6tUV9ciqGvsPXlxfxrzE_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7019" y="1008158"/>
            <a:ext cx="3189350" cy="28073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lh3.googleusercontent.com/g1T14Lkl5Yhd3uNH8DlvcNMFIkHdTQre7oPNYzjBa7jfPyuhZCVadO_74SrW-PtHNTgdMEB1IKw9A-YktzPHFRbSx393iH_MZ6PWNf0-DuIeu3fGNXw2782gIX6__Pil_ipSry36xA_4Kmf-ZYBgKq_JTD5YmXgrT1z9_Gu3FaQTAxXp6tUV9ciqGvsPXlxfxrzE_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448398" y="3815514"/>
            <a:ext cx="3297454" cy="28073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496138">
            <a:off x="8869768" y="4488397"/>
            <a:ext cx="2573384" cy="1200329"/>
          </a:xfrm>
          <a:prstGeom prst="rect">
            <a:avLst/>
          </a:prstGeom>
          <a:noFill/>
        </p:spPr>
        <p:txBody>
          <a:bodyPr wrap="square" rtlCol="0">
            <a:spAutoFit/>
          </a:bodyPr>
          <a:lstStyle/>
          <a:p>
            <a:pPr algn="ctr"/>
            <a:r>
              <a:rPr lang="en-GB" dirty="0" smtClean="0"/>
              <a:t>If some children in the group are working at a slower pace, the teachers will support them.</a:t>
            </a:r>
          </a:p>
        </p:txBody>
      </p:sp>
      <p:sp>
        <p:nvSpPr>
          <p:cNvPr id="10" name="TextBox 9"/>
          <p:cNvSpPr txBox="1"/>
          <p:nvPr/>
        </p:nvSpPr>
        <p:spPr>
          <a:xfrm>
            <a:off x="7987017" y="252827"/>
            <a:ext cx="2437655" cy="369332"/>
          </a:xfrm>
          <a:prstGeom prst="rect">
            <a:avLst/>
          </a:prstGeom>
          <a:noFill/>
        </p:spPr>
        <p:txBody>
          <a:bodyPr wrap="none" rtlCol="0">
            <a:spAutoFit/>
          </a:bodyPr>
          <a:lstStyle/>
          <a:p>
            <a:r>
              <a:rPr lang="en-GB" dirty="0" smtClean="0"/>
              <a:t>Just like we do in class…</a:t>
            </a:r>
            <a:endParaRPr lang="en-GB" dirty="0"/>
          </a:p>
        </p:txBody>
      </p:sp>
    </p:spTree>
    <p:extLst>
      <p:ext uri="{BB962C8B-B14F-4D97-AF65-F5344CB8AC3E}">
        <p14:creationId xmlns:p14="http://schemas.microsoft.com/office/powerpoint/2010/main" val="507042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eaLnBrk="1" hangingPunct="1"/>
            <a:r>
              <a:rPr lang="en-GB" altLang="en-US" b="1" dirty="0"/>
              <a:t>Pronouncing the phonemes</a:t>
            </a:r>
          </a:p>
        </p:txBody>
      </p:sp>
      <p:sp>
        <p:nvSpPr>
          <p:cNvPr id="6" name="Rectangle 3"/>
          <p:cNvSpPr txBox="1">
            <a:spLocks noChangeArrowheads="1"/>
          </p:cNvSpPr>
          <p:nvPr/>
        </p:nvSpPr>
        <p:spPr>
          <a:xfrm>
            <a:off x="4895107" y="2038484"/>
            <a:ext cx="6581899" cy="30076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2100" b="1" dirty="0">
              <a:solidFill>
                <a:srgbClr val="000099"/>
              </a:solidFill>
            </a:endParaRPr>
          </a:p>
          <a:p>
            <a:pPr marL="0" indent="0">
              <a:buNone/>
              <a:defRPr/>
            </a:pPr>
            <a:r>
              <a:rPr lang="en-US" sz="2100" b="1" dirty="0">
                <a:solidFill>
                  <a:srgbClr val="FF0000"/>
                </a:solidFill>
              </a:rPr>
              <a:t>                                      </a:t>
            </a:r>
          </a:p>
          <a:p>
            <a:pPr marL="0" indent="0">
              <a:buNone/>
              <a:defRPr/>
            </a:pPr>
            <a:endParaRPr lang="en-US" sz="2100" b="1" dirty="0">
              <a:solidFill>
                <a:srgbClr val="FF0000"/>
              </a:solidFill>
            </a:endParaRPr>
          </a:p>
          <a:p>
            <a:pPr marL="0" indent="0">
              <a:buNone/>
              <a:defRPr/>
            </a:pPr>
            <a:endParaRPr lang="en-US" sz="2100" b="1" dirty="0">
              <a:solidFill>
                <a:srgbClr val="000099"/>
              </a:solidFill>
            </a:endParaRPr>
          </a:p>
          <a:p>
            <a:pPr marL="0" indent="0">
              <a:buNone/>
              <a:defRPr/>
            </a:pPr>
            <a:r>
              <a:rPr lang="en-US" sz="2100" b="1" dirty="0">
                <a:solidFill>
                  <a:srgbClr val="000099"/>
                </a:solidFill>
              </a:rPr>
              <a:t> </a:t>
            </a:r>
            <a:r>
              <a:rPr lang="en-US" sz="3000" dirty="0">
                <a:solidFill>
                  <a:srgbClr val="000099"/>
                </a:solidFill>
              </a:rPr>
              <a:t>Long:   </a:t>
            </a:r>
            <a:r>
              <a:rPr lang="en-US" sz="3000" b="1" dirty="0">
                <a:solidFill>
                  <a:srgbClr val="000099"/>
                </a:solidFill>
              </a:rPr>
              <a:t>f   l   m   n   r   s   </a:t>
            </a:r>
            <a:r>
              <a:rPr lang="en-US" sz="3000" b="1" dirty="0" err="1">
                <a:solidFill>
                  <a:srgbClr val="000099"/>
                </a:solidFill>
              </a:rPr>
              <a:t>sh</a:t>
            </a:r>
            <a:r>
              <a:rPr lang="en-US" sz="3000" b="1" dirty="0">
                <a:solidFill>
                  <a:srgbClr val="000099"/>
                </a:solidFill>
              </a:rPr>
              <a:t>   v   </a:t>
            </a:r>
            <a:r>
              <a:rPr lang="en-US" sz="3000" b="1" dirty="0" err="1">
                <a:solidFill>
                  <a:srgbClr val="000099"/>
                </a:solidFill>
              </a:rPr>
              <a:t>th</a:t>
            </a:r>
            <a:r>
              <a:rPr lang="en-US" sz="3000" b="1" dirty="0">
                <a:solidFill>
                  <a:srgbClr val="000099"/>
                </a:solidFill>
              </a:rPr>
              <a:t>   z  </a:t>
            </a:r>
          </a:p>
          <a:p>
            <a:pPr marL="0" indent="0">
              <a:buNone/>
              <a:defRPr/>
            </a:pPr>
            <a:endParaRPr lang="en-US" sz="750" b="1" dirty="0">
              <a:solidFill>
                <a:srgbClr val="000099"/>
              </a:solidFill>
            </a:endParaRPr>
          </a:p>
          <a:p>
            <a:pPr marL="0" indent="0">
              <a:buNone/>
              <a:defRPr/>
            </a:pPr>
            <a:r>
              <a:rPr lang="en-US" sz="3000" b="1" dirty="0">
                <a:solidFill>
                  <a:srgbClr val="000099"/>
                </a:solidFill>
              </a:rPr>
              <a:t> </a:t>
            </a:r>
            <a:r>
              <a:rPr lang="en-US" sz="3000" dirty="0">
                <a:solidFill>
                  <a:srgbClr val="000099"/>
                </a:solidFill>
              </a:rPr>
              <a:t>Bouncy</a:t>
            </a:r>
            <a:r>
              <a:rPr lang="en-US" sz="3000" b="1" dirty="0">
                <a:solidFill>
                  <a:srgbClr val="000099"/>
                </a:solidFill>
              </a:rPr>
              <a:t>: c   p   t   </a:t>
            </a:r>
            <a:r>
              <a:rPr lang="en-US" sz="3000" b="1" dirty="0" err="1">
                <a:solidFill>
                  <a:srgbClr val="000099"/>
                </a:solidFill>
              </a:rPr>
              <a:t>ch</a:t>
            </a:r>
            <a:r>
              <a:rPr lang="en-US" sz="3000" b="1" dirty="0">
                <a:solidFill>
                  <a:srgbClr val="000099"/>
                </a:solidFill>
              </a:rPr>
              <a:t>   h  b   d   g   w   </a:t>
            </a:r>
            <a:r>
              <a:rPr lang="en-US" sz="3000" b="1" dirty="0" err="1">
                <a:solidFill>
                  <a:srgbClr val="000099"/>
                </a:solidFill>
              </a:rPr>
              <a:t>qu</a:t>
            </a:r>
            <a:r>
              <a:rPr lang="en-US" sz="3000" b="1" dirty="0">
                <a:solidFill>
                  <a:srgbClr val="000099"/>
                </a:solidFill>
              </a:rPr>
              <a:t>   y</a:t>
            </a:r>
          </a:p>
        </p:txBody>
      </p:sp>
      <p:sp>
        <p:nvSpPr>
          <p:cNvPr id="2" name="Rectangle 1"/>
          <p:cNvSpPr/>
          <p:nvPr/>
        </p:nvSpPr>
        <p:spPr>
          <a:xfrm>
            <a:off x="4584376" y="2823491"/>
            <a:ext cx="5025543" cy="369332"/>
          </a:xfrm>
          <a:prstGeom prst="rect">
            <a:avLst/>
          </a:prstGeom>
        </p:spPr>
        <p:txBody>
          <a:bodyPr wrap="none">
            <a:spAutoFit/>
          </a:bodyPr>
          <a:lstStyle/>
          <a:p>
            <a:r>
              <a:rPr lang="en-GB" dirty="0" smtClean="0"/>
              <a:t>https://www.youtube.com/watch?v=UCI2mu7URBc</a:t>
            </a:r>
            <a:endParaRPr lang="en-GB" dirty="0"/>
          </a:p>
        </p:txBody>
      </p:sp>
      <p:sp>
        <p:nvSpPr>
          <p:cNvPr id="3" name="Rectangle 2"/>
          <p:cNvSpPr/>
          <p:nvPr/>
        </p:nvSpPr>
        <p:spPr>
          <a:xfrm>
            <a:off x="3239589" y="5393888"/>
            <a:ext cx="6096000" cy="646331"/>
          </a:xfrm>
          <a:prstGeom prst="rect">
            <a:avLst/>
          </a:prstGeom>
        </p:spPr>
        <p:txBody>
          <a:bodyPr>
            <a:spAutoFit/>
          </a:bodyPr>
          <a:lstStyle/>
          <a:p>
            <a:pPr>
              <a:defRPr/>
            </a:pPr>
            <a:r>
              <a:rPr lang="en-US" b="1" dirty="0">
                <a:solidFill>
                  <a:srgbClr val="FF0000"/>
                </a:solidFill>
              </a:rPr>
              <a:t>https://www.oxfordowl.co.uk/for-home/reading/phonics-made-easy/</a:t>
            </a:r>
            <a:endParaRPr lang="en-US" sz="2400" b="1" dirty="0">
              <a:solidFill>
                <a:srgbClr val="FF0000"/>
              </a:solidFill>
            </a:endParaRPr>
          </a:p>
        </p:txBody>
      </p:sp>
      <p:pic>
        <p:nvPicPr>
          <p:cNvPr id="7" name="Picture 6"/>
          <p:cNvPicPr>
            <a:picLocks noChangeAspect="1"/>
          </p:cNvPicPr>
          <p:nvPr/>
        </p:nvPicPr>
        <p:blipFill rotWithShape="1">
          <a:blip r:embed="rId2"/>
          <a:srcRect l="8464" r="22322" b="4731"/>
          <a:stretch/>
        </p:blipFill>
        <p:spPr>
          <a:xfrm>
            <a:off x="243840" y="1457631"/>
            <a:ext cx="2995749" cy="2146571"/>
          </a:xfrm>
          <a:prstGeom prst="rect">
            <a:avLst/>
          </a:prstGeom>
        </p:spPr>
      </p:pic>
      <p:pic>
        <p:nvPicPr>
          <p:cNvPr id="5"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b="15234"/>
          <a:stretch>
            <a:fillRect/>
          </a:stretch>
        </p:blipFill>
        <p:spPr bwMode="auto">
          <a:xfrm>
            <a:off x="2809672" y="2530916"/>
            <a:ext cx="1721644" cy="109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48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750980" y="287627"/>
            <a:ext cx="10587580" cy="5932879"/>
          </a:xfrm>
          <a:prstGeom prst="rect">
            <a:avLst/>
          </a:prstGeom>
        </p:spPr>
      </p:pic>
      <p:pic>
        <p:nvPicPr>
          <p:cNvPr id="2" name="Picture 1"/>
          <p:cNvPicPr>
            <a:picLocks noChangeAspect="1"/>
          </p:cNvPicPr>
          <p:nvPr/>
        </p:nvPicPr>
        <p:blipFill>
          <a:blip r:embed="rId3"/>
          <a:stretch>
            <a:fillRect/>
          </a:stretch>
        </p:blipFill>
        <p:spPr>
          <a:xfrm>
            <a:off x="7698378" y="446179"/>
            <a:ext cx="3570514" cy="749108"/>
          </a:xfrm>
          <a:prstGeom prst="rect">
            <a:avLst/>
          </a:prstGeom>
        </p:spPr>
      </p:pic>
    </p:spTree>
    <p:extLst>
      <p:ext uri="{BB962C8B-B14F-4D97-AF65-F5344CB8AC3E}">
        <p14:creationId xmlns:p14="http://schemas.microsoft.com/office/powerpoint/2010/main" val="2659965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4674" y="75203"/>
            <a:ext cx="6069744" cy="3364684"/>
          </a:xfrm>
          <a:prstGeom prst="rect">
            <a:avLst/>
          </a:prstGeom>
        </p:spPr>
      </p:pic>
      <p:pic>
        <p:nvPicPr>
          <p:cNvPr id="5" name="Picture 4"/>
          <p:cNvPicPr>
            <a:picLocks noChangeAspect="1"/>
          </p:cNvPicPr>
          <p:nvPr/>
        </p:nvPicPr>
        <p:blipFill>
          <a:blip r:embed="rId3"/>
          <a:stretch>
            <a:fillRect/>
          </a:stretch>
        </p:blipFill>
        <p:spPr>
          <a:xfrm>
            <a:off x="6052457" y="75203"/>
            <a:ext cx="6056130" cy="3375945"/>
          </a:xfrm>
          <a:prstGeom prst="rect">
            <a:avLst/>
          </a:prstGeom>
        </p:spPr>
      </p:pic>
      <p:pic>
        <p:nvPicPr>
          <p:cNvPr id="6" name="Picture 5"/>
          <p:cNvPicPr>
            <a:picLocks noChangeAspect="1"/>
          </p:cNvPicPr>
          <p:nvPr/>
        </p:nvPicPr>
        <p:blipFill>
          <a:blip r:embed="rId4"/>
          <a:stretch>
            <a:fillRect/>
          </a:stretch>
        </p:blipFill>
        <p:spPr>
          <a:xfrm>
            <a:off x="2769325" y="3404362"/>
            <a:ext cx="6193155" cy="3453638"/>
          </a:xfrm>
          <a:prstGeom prst="rect">
            <a:avLst/>
          </a:prstGeom>
        </p:spPr>
      </p:pic>
    </p:spTree>
    <p:extLst>
      <p:ext uri="{BB962C8B-B14F-4D97-AF65-F5344CB8AC3E}">
        <p14:creationId xmlns:p14="http://schemas.microsoft.com/office/powerpoint/2010/main" val="3704427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749063" y="409302"/>
            <a:ext cx="10711417" cy="6051466"/>
          </a:xfrm>
          <a:prstGeom prst="rect">
            <a:avLst/>
          </a:prstGeom>
        </p:spPr>
      </p:pic>
    </p:spTree>
    <p:extLst>
      <p:ext uri="{BB962C8B-B14F-4D97-AF65-F5344CB8AC3E}">
        <p14:creationId xmlns:p14="http://schemas.microsoft.com/office/powerpoint/2010/main" val="26835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94718" y="1294402"/>
            <a:ext cx="7793557" cy="4351338"/>
          </a:xfrm>
          <a:prstGeom prst="rect">
            <a:avLst/>
          </a:prstGeom>
        </p:spPr>
      </p:pic>
    </p:spTree>
    <p:extLst>
      <p:ext uri="{BB962C8B-B14F-4D97-AF65-F5344CB8AC3E}">
        <p14:creationId xmlns:p14="http://schemas.microsoft.com/office/powerpoint/2010/main" val="164278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91798" y="419568"/>
            <a:ext cx="4837154" cy="2702832"/>
          </a:xfrm>
          <a:prstGeom prst="rect">
            <a:avLst/>
          </a:prstGeom>
        </p:spPr>
      </p:pic>
      <p:pic>
        <p:nvPicPr>
          <p:cNvPr id="5" name="Picture 4"/>
          <p:cNvPicPr>
            <a:picLocks noChangeAspect="1"/>
          </p:cNvPicPr>
          <p:nvPr/>
        </p:nvPicPr>
        <p:blipFill>
          <a:blip r:embed="rId3"/>
          <a:stretch>
            <a:fillRect/>
          </a:stretch>
        </p:blipFill>
        <p:spPr>
          <a:xfrm>
            <a:off x="6243332" y="419568"/>
            <a:ext cx="4824771" cy="2702832"/>
          </a:xfrm>
          <a:prstGeom prst="rect">
            <a:avLst/>
          </a:prstGeom>
        </p:spPr>
      </p:pic>
      <p:pic>
        <p:nvPicPr>
          <p:cNvPr id="6" name="Picture 5"/>
          <p:cNvPicPr>
            <a:picLocks noChangeAspect="1"/>
          </p:cNvPicPr>
          <p:nvPr/>
        </p:nvPicPr>
        <p:blipFill>
          <a:blip r:embed="rId4"/>
          <a:stretch>
            <a:fillRect/>
          </a:stretch>
        </p:blipFill>
        <p:spPr>
          <a:xfrm>
            <a:off x="991798" y="3454882"/>
            <a:ext cx="4837154" cy="2712468"/>
          </a:xfrm>
          <a:prstGeom prst="rect">
            <a:avLst/>
          </a:prstGeom>
        </p:spPr>
      </p:pic>
      <p:pic>
        <p:nvPicPr>
          <p:cNvPr id="7" name="Picture 6"/>
          <p:cNvPicPr>
            <a:picLocks noChangeAspect="1"/>
          </p:cNvPicPr>
          <p:nvPr/>
        </p:nvPicPr>
        <p:blipFill>
          <a:blip r:embed="rId5"/>
          <a:stretch>
            <a:fillRect/>
          </a:stretch>
        </p:blipFill>
        <p:spPr>
          <a:xfrm>
            <a:off x="6243332" y="3454882"/>
            <a:ext cx="4866915" cy="2712468"/>
          </a:xfrm>
          <a:prstGeom prst="rect">
            <a:avLst/>
          </a:prstGeom>
        </p:spPr>
      </p:pic>
    </p:spTree>
    <p:extLst>
      <p:ext uri="{BB962C8B-B14F-4D97-AF65-F5344CB8AC3E}">
        <p14:creationId xmlns:p14="http://schemas.microsoft.com/office/powerpoint/2010/main" val="1973433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94" y="85225"/>
            <a:ext cx="10515600" cy="1325563"/>
          </a:xfrm>
        </p:spPr>
        <p:txBody>
          <a:bodyPr/>
          <a:lstStyle/>
          <a:p>
            <a:r>
              <a:rPr lang="en-GB" b="1" dirty="0" smtClean="0">
                <a:solidFill>
                  <a:schemeClr val="accent6">
                    <a:lumMod val="50000"/>
                  </a:schemeClr>
                </a:solidFill>
              </a:rPr>
              <a:t>Parent newsletter </a:t>
            </a:r>
            <a:endParaRPr lang="en-GB" b="1" dirty="0">
              <a:solidFill>
                <a:schemeClr val="accent6">
                  <a:lumMod val="50000"/>
                </a:schemeClr>
              </a:solidFill>
            </a:endParaRPr>
          </a:p>
        </p:txBody>
      </p:sp>
      <p:pic>
        <p:nvPicPr>
          <p:cNvPr id="4" name="Content Placeholder 3"/>
          <p:cNvPicPr>
            <a:picLocks noGrp="1" noChangeAspect="1"/>
          </p:cNvPicPr>
          <p:nvPr>
            <p:ph idx="1"/>
          </p:nvPr>
        </p:nvPicPr>
        <p:blipFill rotWithShape="1">
          <a:blip r:embed="rId2"/>
          <a:srcRect l="2394" t="2040" r="1"/>
          <a:stretch/>
        </p:blipFill>
        <p:spPr>
          <a:xfrm>
            <a:off x="366848" y="1278034"/>
            <a:ext cx="3995057" cy="5046514"/>
          </a:xfrm>
          <a:prstGeom prst="rect">
            <a:avLst/>
          </a:prstGeom>
        </p:spPr>
      </p:pic>
      <p:pic>
        <p:nvPicPr>
          <p:cNvPr id="5" name="Picture 4"/>
          <p:cNvPicPr/>
          <p:nvPr/>
        </p:nvPicPr>
        <p:blipFill rotWithShape="1">
          <a:blip r:embed="rId3"/>
          <a:srcRect l="58498" t="17432" r="3113" b="45932"/>
          <a:stretch/>
        </p:blipFill>
        <p:spPr bwMode="auto">
          <a:xfrm>
            <a:off x="9728562" y="223462"/>
            <a:ext cx="1582783" cy="926069"/>
          </a:xfrm>
          <a:prstGeom prst="rect">
            <a:avLst/>
          </a:prstGeom>
          <a:ln>
            <a:noFill/>
          </a:ln>
          <a:extLst>
            <a:ext uri="{53640926-AAD7-44D8-BBD7-CCE9431645EC}">
              <a14:shadowObscured xmlns:a14="http://schemas.microsoft.com/office/drawing/2010/main"/>
            </a:ext>
          </a:extLst>
        </p:spPr>
      </p:pic>
      <p:sp>
        <p:nvSpPr>
          <p:cNvPr id="6" name="Content Placeholder 2"/>
          <p:cNvSpPr txBox="1">
            <a:spLocks/>
          </p:cNvSpPr>
          <p:nvPr/>
        </p:nvSpPr>
        <p:spPr>
          <a:xfrm>
            <a:off x="5042262" y="533348"/>
            <a:ext cx="6520543" cy="5791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smtClean="0">
                <a:latin typeface="Comic Sans MS" panose="030F0702030302020204" pitchFamily="66" charset="0"/>
              </a:rPr>
              <a:t>Reading:</a:t>
            </a:r>
          </a:p>
          <a:p>
            <a:r>
              <a:rPr lang="en-GB" sz="1600" dirty="0" smtClean="0">
                <a:latin typeface="Comic Sans MS" panose="030F0702030302020204" pitchFamily="66" charset="0"/>
              </a:rPr>
              <a:t>Reading 10 - 15 minutes daily</a:t>
            </a:r>
          </a:p>
          <a:p>
            <a:r>
              <a:rPr lang="en-GB" sz="1600" dirty="0" smtClean="0">
                <a:latin typeface="Comic Sans MS" panose="030F0702030302020204" pitchFamily="66" charset="0"/>
              </a:rPr>
              <a:t>Please read at home to parents or another family member as frequently as possible. Reading every evening for roughly 10 minutes will greatly improve your child’s progress, understanding and experience </a:t>
            </a:r>
            <a:r>
              <a:rPr lang="en-GB" sz="1600" b="1" dirty="0" smtClean="0">
                <a:latin typeface="Comic Sans MS" panose="030F0702030302020204" pitchFamily="66" charset="0"/>
              </a:rPr>
              <a:t>in all areas</a:t>
            </a:r>
            <a:r>
              <a:rPr lang="en-GB" sz="1600" dirty="0" smtClean="0">
                <a:latin typeface="Comic Sans MS" panose="030F0702030302020204" pitchFamily="66" charset="0"/>
              </a:rPr>
              <a:t>. It will help consolidate the reading skills taught in school. It is hugely beneficial to hear your child read regularly and also to talk about the text that you have shared together.</a:t>
            </a:r>
          </a:p>
          <a:p>
            <a:r>
              <a:rPr lang="en-GB" sz="1600" dirty="0" smtClean="0">
                <a:latin typeface="Comic Sans MS" panose="030F0702030302020204" pitchFamily="66" charset="0"/>
              </a:rPr>
              <a:t>Reading books and reading records in school Mondays for changing. Aim to be returned by Wednesday. We will change books if written in the diary.</a:t>
            </a:r>
          </a:p>
          <a:p>
            <a:r>
              <a:rPr lang="en-GB" sz="1600" dirty="0" smtClean="0">
                <a:latin typeface="Comic Sans MS" panose="030F0702030302020204" pitchFamily="66" charset="0"/>
              </a:rPr>
              <a:t>The children choose their books. There is no harm reading a book more than once to build confidence and fluency. You could also read a book from home.</a:t>
            </a:r>
          </a:p>
          <a:p>
            <a:r>
              <a:rPr lang="en-GB" sz="1600" dirty="0" smtClean="0">
                <a:latin typeface="Comic Sans MS" panose="030F0702030302020204" pitchFamily="66" charset="0"/>
              </a:rPr>
              <a:t>The children will receive a ‘me’ book during the first term when we begin to cover the phoneme letter sounds and a ‘we’ book from the library for you to share in the first weeks. </a:t>
            </a:r>
          </a:p>
          <a:p>
            <a:r>
              <a:rPr lang="en-GB" sz="1600" dirty="0" smtClean="0">
                <a:latin typeface="Comic Sans MS" panose="030F0702030302020204" pitchFamily="66" charset="0"/>
              </a:rPr>
              <a:t>We read with your child in many different ways across the school day, we are unable to record each and every one of these reading experiences but please be reassured they are taking place! </a:t>
            </a:r>
          </a:p>
          <a:p>
            <a:endParaRPr lang="en-GB" dirty="0" smtClean="0">
              <a:latin typeface="Comic Sans MS" panose="030F0702030302020204" pitchFamily="66" charset="0"/>
            </a:endParaRPr>
          </a:p>
          <a:p>
            <a:endParaRPr lang="en-GB" dirty="0"/>
          </a:p>
        </p:txBody>
      </p:sp>
    </p:spTree>
    <p:extLst>
      <p:ext uri="{BB962C8B-B14F-4D97-AF65-F5344CB8AC3E}">
        <p14:creationId xmlns:p14="http://schemas.microsoft.com/office/powerpoint/2010/main" val="1343387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6337" y="2211753"/>
            <a:ext cx="9790723" cy="4004286"/>
          </a:xfrm>
        </p:spPr>
        <p:txBody>
          <a:bodyPr>
            <a:normAutofit fontScale="55000" lnSpcReduction="20000"/>
          </a:bodyPr>
          <a:lstStyle/>
          <a:p>
            <a:pPr marL="0" indent="0" algn="ctr">
              <a:buNone/>
            </a:pPr>
            <a:r>
              <a:rPr lang="en-GB" dirty="0" smtClean="0"/>
              <a:t>We are very pleased to announce that we are now using Tapestry as our online learning journal provider.</a:t>
            </a:r>
          </a:p>
          <a:p>
            <a:pPr marL="0" indent="0" algn="ctr">
              <a:buNone/>
            </a:pPr>
            <a:r>
              <a:rPr lang="en-GB" dirty="0" smtClean="0"/>
              <a:t>Tapestry allows you to login with a secure username and password so you can view all your children’s observations, photographs and videos. You can like and comment on observations that we add for your child and it’s also possible for you to add your own observations. Your comments and own observations will allow us to find out about which activities your child really enjoyed and the learning they get up to at home.</a:t>
            </a:r>
          </a:p>
          <a:p>
            <a:pPr marL="0" indent="0" algn="ctr">
              <a:buNone/>
            </a:pPr>
            <a:r>
              <a:rPr lang="en-GB" dirty="0" smtClean="0"/>
              <a:t>All data that is entered to Tapestry is stored securely on their servers. If you are interested in finding out more information about this, you can go to </a:t>
            </a:r>
            <a:r>
              <a:rPr lang="en-GB" dirty="0" smtClean="0">
                <a:hlinkClick r:id="rId2"/>
              </a:rPr>
              <a:t>https://tapestry.info/security</a:t>
            </a:r>
            <a:endParaRPr lang="en-GB" dirty="0" smtClean="0"/>
          </a:p>
          <a:p>
            <a:pPr marL="0" indent="0" algn="ctr">
              <a:buNone/>
            </a:pPr>
            <a:r>
              <a:rPr lang="en-GB" dirty="0" smtClean="0"/>
              <a:t>Once we have set you up with an account you will be able to login using any web browser from tapestryjournal.com or by downloading the Tapestry app from the Play or App store, depending on what type of device you are using. Remember, if you are going to use the App version of Tapestry to ensure auto updates are turned on for your device so you always have the most up to date version of the app.</a:t>
            </a:r>
          </a:p>
          <a:p>
            <a:pPr marL="0" indent="0" algn="ctr">
              <a:buNone/>
            </a:pPr>
            <a:r>
              <a:rPr lang="en-GB" dirty="0" smtClean="0"/>
              <a:t>We will set you up using your email address and once this has been done, you will receive an activation email from which you can set up your own password to login with. You will also be asked to set up a 4-digit PIN which you can use on the Tapestry app to quickly log back in once you’ve initially logged in. Do remember to keep an eye out on your spam/junk folders for this email.</a:t>
            </a:r>
          </a:p>
          <a:p>
            <a:pPr marL="0" indent="0" algn="ctr">
              <a:buNone/>
            </a:pPr>
            <a:r>
              <a:rPr lang="en-GB" dirty="0" smtClean="0"/>
              <a:t>We do hope you enjoy using Tapestry, do let us know if you have any questions about it.</a:t>
            </a:r>
          </a:p>
          <a:p>
            <a:pPr marL="0" indent="0" algn="ctr">
              <a:buNone/>
            </a:pPr>
            <a:endParaRPr lang="en-GB" dirty="0" smtClean="0"/>
          </a:p>
          <a:p>
            <a:pPr marL="0" indent="0" algn="ctr">
              <a:buNone/>
            </a:pPr>
            <a:r>
              <a:rPr lang="en-GB" dirty="0" smtClean="0"/>
              <a:t>Tapestry information for parents- </a:t>
            </a:r>
            <a:r>
              <a:rPr lang="en-GB" dirty="0" smtClean="0">
                <a:hlinkClick r:id="rId3"/>
              </a:rPr>
              <a:t>https://tapestry.info/parents-carers.html</a:t>
            </a:r>
            <a:endParaRPr lang="en-GB" dirty="0" smtClean="0"/>
          </a:p>
          <a:p>
            <a:pPr marL="0" indent="0" algn="ctr">
              <a:buNone/>
            </a:pPr>
            <a:endParaRPr lang="en-GB" dirty="0"/>
          </a:p>
        </p:txBody>
      </p:sp>
      <p:pic>
        <p:nvPicPr>
          <p:cNvPr id="5" name="Picture 4"/>
          <p:cNvPicPr>
            <a:picLocks noChangeAspect="1"/>
          </p:cNvPicPr>
          <p:nvPr/>
        </p:nvPicPr>
        <p:blipFill>
          <a:blip r:embed="rId4"/>
          <a:stretch>
            <a:fillRect/>
          </a:stretch>
        </p:blipFill>
        <p:spPr>
          <a:xfrm>
            <a:off x="838200" y="505098"/>
            <a:ext cx="3009900" cy="981075"/>
          </a:xfrm>
          <a:prstGeom prst="rect">
            <a:avLst/>
          </a:prstGeom>
        </p:spPr>
      </p:pic>
      <p:sp>
        <p:nvSpPr>
          <p:cNvPr id="2" name="TextBox 1"/>
          <p:cNvSpPr txBox="1"/>
          <p:nvPr/>
        </p:nvSpPr>
        <p:spPr>
          <a:xfrm>
            <a:off x="6103816" y="967455"/>
            <a:ext cx="4321907" cy="369332"/>
          </a:xfrm>
          <a:prstGeom prst="rect">
            <a:avLst/>
          </a:prstGeom>
          <a:noFill/>
        </p:spPr>
        <p:txBody>
          <a:bodyPr wrap="square" rtlCol="0">
            <a:spAutoFit/>
          </a:bodyPr>
          <a:lstStyle/>
          <a:p>
            <a:r>
              <a:rPr lang="en-GB" dirty="0" smtClean="0"/>
              <a:t>Look out on Tapestry for phonics in action!</a:t>
            </a:r>
            <a:endParaRPr lang="en-GB" dirty="0"/>
          </a:p>
        </p:txBody>
      </p:sp>
      <p:pic>
        <p:nvPicPr>
          <p:cNvPr id="4" name="Picture 3"/>
          <p:cNvPicPr>
            <a:picLocks noChangeAspect="1"/>
          </p:cNvPicPr>
          <p:nvPr/>
        </p:nvPicPr>
        <p:blipFill>
          <a:blip r:embed="rId5"/>
          <a:stretch>
            <a:fillRect/>
          </a:stretch>
        </p:blipFill>
        <p:spPr>
          <a:xfrm rot="20540470">
            <a:off x="5249763" y="956273"/>
            <a:ext cx="713549" cy="624971"/>
          </a:xfrm>
          <a:prstGeom prst="rect">
            <a:avLst/>
          </a:prstGeom>
        </p:spPr>
      </p:pic>
      <p:pic>
        <p:nvPicPr>
          <p:cNvPr id="6" name="Picture 5"/>
          <p:cNvPicPr>
            <a:picLocks noChangeAspect="1"/>
          </p:cNvPicPr>
          <p:nvPr/>
        </p:nvPicPr>
        <p:blipFill>
          <a:blip r:embed="rId6"/>
          <a:stretch>
            <a:fillRect/>
          </a:stretch>
        </p:blipFill>
        <p:spPr>
          <a:xfrm>
            <a:off x="10425723" y="436345"/>
            <a:ext cx="1101969" cy="1513371"/>
          </a:xfrm>
          <a:prstGeom prst="rect">
            <a:avLst/>
          </a:prstGeom>
        </p:spPr>
      </p:pic>
    </p:spTree>
    <p:extLst>
      <p:ext uri="{BB962C8B-B14F-4D97-AF65-F5344CB8AC3E}">
        <p14:creationId xmlns:p14="http://schemas.microsoft.com/office/powerpoint/2010/main" val="3480551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081" y="2014160"/>
            <a:ext cx="8229600" cy="2789664"/>
          </a:xfrm>
        </p:spPr>
        <p:txBody>
          <a:bodyPr>
            <a:normAutofit/>
          </a:bodyPr>
          <a:lstStyle/>
          <a:p>
            <a:r>
              <a:rPr lang="en-GB" dirty="0" smtClean="0"/>
              <a:t>-School log in</a:t>
            </a:r>
          </a:p>
          <a:p>
            <a:r>
              <a:rPr lang="en-GB" dirty="0" smtClean="0"/>
              <a:t>-Childs log in</a:t>
            </a:r>
          </a:p>
          <a:p>
            <a:endParaRPr lang="en-GB" dirty="0" smtClean="0"/>
          </a:p>
          <a:p>
            <a:pPr marL="0" indent="0">
              <a:buNone/>
            </a:pPr>
            <a:endParaRPr lang="en-GB" dirty="0" smtClean="0"/>
          </a:p>
          <a:p>
            <a:pPr marL="0" indent="0">
              <a:buNone/>
            </a:pPr>
            <a:r>
              <a:rPr lang="en-GB" dirty="0" smtClean="0">
                <a:hlinkClick r:id="rId2"/>
              </a:rPr>
              <a:t>https</a:t>
            </a:r>
            <a:r>
              <a:rPr lang="en-GB" dirty="0">
                <a:hlinkClick r:id="rId2"/>
              </a:rPr>
              <a:t>://www.purplemash.com/login</a:t>
            </a:r>
            <a:r>
              <a:rPr lang="en-GB" dirty="0" smtClean="0">
                <a:hlinkClick r:id="rId2"/>
              </a:rPr>
              <a:t>/</a:t>
            </a:r>
            <a:endParaRPr lang="en-GB" dirty="0" smtClean="0"/>
          </a:p>
          <a:p>
            <a:pPr marL="0" indent="0">
              <a:buNone/>
            </a:pPr>
            <a:endParaRPr lang="en-GB" dirty="0"/>
          </a:p>
        </p:txBody>
      </p:sp>
      <p:pic>
        <p:nvPicPr>
          <p:cNvPr id="4" name="Picture 3"/>
          <p:cNvPicPr/>
          <p:nvPr/>
        </p:nvPicPr>
        <p:blipFill rotWithShape="1">
          <a:blip r:embed="rId3"/>
          <a:srcRect l="13793" t="11818" r="71915" b="67501"/>
          <a:stretch/>
        </p:blipFill>
        <p:spPr bwMode="auto">
          <a:xfrm>
            <a:off x="151047" y="74658"/>
            <a:ext cx="2540968" cy="1860823"/>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11135" t="9751" r="10924" b="14910"/>
          <a:stretch/>
        </p:blipFill>
        <p:spPr bwMode="auto">
          <a:xfrm>
            <a:off x="2870688" y="48957"/>
            <a:ext cx="6038328" cy="3930407"/>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60507" t="19281" r="14408" b="58569"/>
          <a:stretch/>
        </p:blipFill>
        <p:spPr bwMode="auto">
          <a:xfrm>
            <a:off x="6367621" y="3856476"/>
            <a:ext cx="5135640" cy="2503686"/>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6"/>
          <a:stretch>
            <a:fillRect/>
          </a:stretch>
        </p:blipFill>
        <p:spPr>
          <a:xfrm>
            <a:off x="8935441" y="74657"/>
            <a:ext cx="3154914" cy="2200235"/>
          </a:xfrm>
          <a:prstGeom prst="rect">
            <a:avLst/>
          </a:prstGeom>
        </p:spPr>
      </p:pic>
      <p:sp>
        <p:nvSpPr>
          <p:cNvPr id="5" name="Oval 4"/>
          <p:cNvSpPr/>
          <p:nvPr/>
        </p:nvSpPr>
        <p:spPr>
          <a:xfrm>
            <a:off x="8652265" y="3666308"/>
            <a:ext cx="1756130" cy="1706880"/>
          </a:xfrm>
          <a:prstGeom prst="ellipse">
            <a:avLst/>
          </a:prstGeom>
          <a:noFill/>
          <a:ln w="57150">
            <a:solidFill>
              <a:srgbClr val="FFC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7"/>
          <a:stretch>
            <a:fillRect/>
          </a:stretch>
        </p:blipFill>
        <p:spPr>
          <a:xfrm>
            <a:off x="3120659" y="5176514"/>
            <a:ext cx="2001716" cy="1549200"/>
          </a:xfrm>
          <a:prstGeom prst="rect">
            <a:avLst/>
          </a:prstGeom>
        </p:spPr>
      </p:pic>
      <p:sp>
        <p:nvSpPr>
          <p:cNvPr id="8" name="TextBox 7"/>
          <p:cNvSpPr txBox="1"/>
          <p:nvPr/>
        </p:nvSpPr>
        <p:spPr>
          <a:xfrm>
            <a:off x="1730400" y="4548372"/>
            <a:ext cx="2899507" cy="923330"/>
          </a:xfrm>
          <a:prstGeom prst="rect">
            <a:avLst/>
          </a:prstGeom>
          <a:noFill/>
        </p:spPr>
        <p:txBody>
          <a:bodyPr wrap="square" rtlCol="0">
            <a:spAutoFit/>
          </a:bodyPr>
          <a:lstStyle/>
          <a:p>
            <a:r>
              <a:rPr lang="en-GB" dirty="0" smtClean="0"/>
              <a:t>There are reading activities in Mini Mash for the children to explore…</a:t>
            </a:r>
            <a:endParaRPr lang="en-GB" dirty="0"/>
          </a:p>
        </p:txBody>
      </p:sp>
    </p:spTree>
    <p:extLst>
      <p:ext uri="{BB962C8B-B14F-4D97-AF65-F5344CB8AC3E}">
        <p14:creationId xmlns:p14="http://schemas.microsoft.com/office/powerpoint/2010/main" val="1084184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readingrockets.org/sites/default/files/atoz_phonics.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703513" y="148001"/>
            <a:ext cx="4867399" cy="2207373"/>
          </a:xfrm>
          <a:prstGeom prst="rect">
            <a:avLst/>
          </a:prstGeom>
          <a:noFill/>
          <a:ln>
            <a:noFill/>
          </a:ln>
        </p:spPr>
      </p:pic>
      <p:pic>
        <p:nvPicPr>
          <p:cNvPr id="5" name="Picture 2" descr="http://i.telegraph.co.uk/multimedia/archive/02875/Children_s-book_2875777b.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8727" y="1000033"/>
            <a:ext cx="5250707" cy="3285927"/>
          </a:xfrm>
          <a:prstGeom prst="rect">
            <a:avLst/>
          </a:prstGeom>
          <a:solidFill>
            <a:srgbClr val="0062AC"/>
          </a:solidFill>
        </p:spPr>
      </p:pic>
      <p:sp>
        <p:nvSpPr>
          <p:cNvPr id="2" name="Title 1"/>
          <p:cNvSpPr>
            <a:spLocks noGrp="1"/>
          </p:cNvSpPr>
          <p:nvPr>
            <p:ph type="ctrTitle"/>
          </p:nvPr>
        </p:nvSpPr>
        <p:spPr>
          <a:xfrm>
            <a:off x="1510804" y="1528204"/>
            <a:ext cx="2624100" cy="1013153"/>
          </a:xfrm>
        </p:spPr>
        <p:txBody>
          <a:bodyPr>
            <a:normAutofit/>
          </a:bodyPr>
          <a:lstStyle/>
          <a:p>
            <a:r>
              <a:rPr lang="en-GB" sz="5400" b="1" dirty="0"/>
              <a:t>Phonics</a:t>
            </a:r>
          </a:p>
        </p:txBody>
      </p:sp>
      <p:sp>
        <p:nvSpPr>
          <p:cNvPr id="6" name="Title 1"/>
          <p:cNvSpPr txBox="1">
            <a:spLocks/>
          </p:cNvSpPr>
          <p:nvPr/>
        </p:nvSpPr>
        <p:spPr>
          <a:xfrm>
            <a:off x="5258235" y="972799"/>
            <a:ext cx="2625353" cy="12665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2000" dirty="0">
                <a:solidFill>
                  <a:srgbClr val="FFFF00"/>
                </a:solidFill>
              </a:rPr>
              <a:t>‘the most effective way of teaching young children to read.’ </a:t>
            </a:r>
            <a:br>
              <a:rPr lang="en-GB" sz="2000" dirty="0">
                <a:solidFill>
                  <a:srgbClr val="FFFF00"/>
                </a:solidFill>
              </a:rPr>
            </a:br>
            <a:r>
              <a:rPr lang="en-GB" sz="1100" dirty="0">
                <a:solidFill>
                  <a:srgbClr val="FFFF00"/>
                </a:solidFill>
              </a:rPr>
              <a:t>DFE Reading: the next steps</a:t>
            </a:r>
            <a:r>
              <a:rPr lang="en-GB" sz="1100" b="1" dirty="0">
                <a:solidFill>
                  <a:srgbClr val="FFFF00"/>
                </a:solidFill>
              </a:rPr>
              <a:t> </a:t>
            </a:r>
            <a:r>
              <a:rPr lang="en-GB" sz="1100" dirty="0">
                <a:solidFill>
                  <a:srgbClr val="FFFF00"/>
                </a:solidFill>
              </a:rPr>
              <a:t>Supporting higher standards in schools March 2015</a:t>
            </a:r>
          </a:p>
        </p:txBody>
      </p:sp>
      <p:pic>
        <p:nvPicPr>
          <p:cNvPr id="7" name="Picture 6"/>
          <p:cNvPicPr>
            <a:picLocks noChangeAspect="1"/>
          </p:cNvPicPr>
          <p:nvPr/>
        </p:nvPicPr>
        <p:blipFill>
          <a:blip r:embed="rId6"/>
          <a:stretch>
            <a:fillRect/>
          </a:stretch>
        </p:blipFill>
        <p:spPr>
          <a:xfrm>
            <a:off x="1638673" y="2557314"/>
            <a:ext cx="4460381" cy="4112046"/>
          </a:xfrm>
          <a:prstGeom prst="rect">
            <a:avLst/>
          </a:prstGeom>
        </p:spPr>
      </p:pic>
    </p:spTree>
    <p:extLst>
      <p:ext uri="{BB962C8B-B14F-4D97-AF65-F5344CB8AC3E}">
        <p14:creationId xmlns:p14="http://schemas.microsoft.com/office/powerpoint/2010/main" val="3995754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2625"/>
            <a:ext cx="8229600" cy="1143000"/>
          </a:xfrm>
        </p:spPr>
        <p:txBody>
          <a:bodyPr>
            <a:normAutofit fontScale="90000"/>
          </a:bodyPr>
          <a:lstStyle/>
          <a:p>
            <a:pPr lvl="1" defTabSz="900113"/>
            <a:r>
              <a:rPr lang="en-GB" b="1" dirty="0">
                <a:solidFill>
                  <a:schemeClr val="tx1"/>
                </a:solidFill>
                <a:latin typeface="Comic Sans MS" panose="030F0702030302020204" pitchFamily="66" charset="0"/>
              </a:rPr>
              <a:t>Pre-teaching vocabulary:</a:t>
            </a:r>
            <a:br>
              <a:rPr lang="en-GB" b="1" dirty="0">
                <a:solidFill>
                  <a:schemeClr val="tx1"/>
                </a:solidFill>
                <a:latin typeface="Comic Sans MS" panose="030F0702030302020204" pitchFamily="66" charset="0"/>
              </a:rPr>
            </a:br>
            <a:r>
              <a:rPr lang="en-GB" dirty="0" smtClean="0">
                <a:solidFill>
                  <a:schemeClr val="tx1"/>
                </a:solidFill>
                <a:latin typeface="Comic Sans MS" panose="030F0702030302020204" pitchFamily="66" charset="0"/>
              </a:rPr>
              <a:t>We work a lot on introducing and developing </a:t>
            </a:r>
            <a:r>
              <a:rPr lang="en-GB" dirty="0">
                <a:solidFill>
                  <a:schemeClr val="tx1"/>
                </a:solidFill>
                <a:latin typeface="Comic Sans MS" panose="030F0702030302020204" pitchFamily="66" charset="0"/>
              </a:rPr>
              <a:t>v</a:t>
            </a:r>
            <a:r>
              <a:rPr lang="en-GB" dirty="0" smtClean="0">
                <a:solidFill>
                  <a:schemeClr val="tx1"/>
                </a:solidFill>
                <a:latin typeface="Comic Sans MS" panose="030F0702030302020204" pitchFamily="66" charset="0"/>
              </a:rPr>
              <a:t>ocabulary linked </a:t>
            </a:r>
            <a:r>
              <a:rPr lang="en-GB" dirty="0">
                <a:solidFill>
                  <a:schemeClr val="tx1"/>
                </a:solidFill>
                <a:latin typeface="Comic Sans MS" panose="030F0702030302020204" pitchFamily="66" charset="0"/>
              </a:rPr>
              <a:t>to </a:t>
            </a:r>
            <a:r>
              <a:rPr lang="en-GB" dirty="0" smtClean="0">
                <a:solidFill>
                  <a:schemeClr val="tx1"/>
                </a:solidFill>
                <a:latin typeface="Comic Sans MS" panose="030F0702030302020204" pitchFamily="66" charset="0"/>
              </a:rPr>
              <a:t>our topics. If you notice your child hasn’t come across a word before below are some steps to take and continue to repeat to embed the vocabulary into their working memory.</a:t>
            </a:r>
            <a:r>
              <a:rPr lang="en-GB" dirty="0">
                <a:solidFill>
                  <a:schemeClr val="tx1"/>
                </a:solidFill>
                <a:latin typeface="Comic Sans MS" panose="030F0702030302020204" pitchFamily="66" charset="0"/>
              </a:rPr>
              <a:t/>
            </a:r>
            <a:br>
              <a:rPr lang="en-GB" dirty="0">
                <a:solidFill>
                  <a:schemeClr val="tx1"/>
                </a:solidFill>
                <a:latin typeface="Comic Sans MS" panose="030F0702030302020204" pitchFamily="66" charset="0"/>
              </a:rPr>
            </a:br>
            <a:endParaRPr lang="en-GB" dirty="0">
              <a:solidFill>
                <a:schemeClr val="tx1"/>
              </a:solidFill>
            </a:endParaRPr>
          </a:p>
        </p:txBody>
      </p:sp>
      <p:pic>
        <p:nvPicPr>
          <p:cNvPr id="4" name="Content Placeholder 3"/>
          <p:cNvPicPr>
            <a:picLocks noGrp="1"/>
          </p:cNvPicPr>
          <p:nvPr>
            <p:ph idx="1"/>
          </p:nvPr>
        </p:nvPicPr>
        <p:blipFill rotWithShape="1">
          <a:blip r:embed="rId2"/>
          <a:srcRect l="36968" t="18645" r="7181" b="11852"/>
          <a:stretch/>
        </p:blipFill>
        <p:spPr bwMode="auto">
          <a:xfrm>
            <a:off x="2639616" y="1825626"/>
            <a:ext cx="6552728" cy="44836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7815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502141">
            <a:off x="264421" y="514805"/>
            <a:ext cx="2847975" cy="2143125"/>
          </a:xfrm>
          <a:prstGeom prst="rect">
            <a:avLst/>
          </a:prstGeom>
        </p:spPr>
      </p:pic>
      <p:sp>
        <p:nvSpPr>
          <p:cNvPr id="3" name="Content Placeholder 2"/>
          <p:cNvSpPr>
            <a:spLocks noGrp="1"/>
          </p:cNvSpPr>
          <p:nvPr>
            <p:ph idx="1"/>
          </p:nvPr>
        </p:nvSpPr>
        <p:spPr>
          <a:xfrm>
            <a:off x="3259016" y="391886"/>
            <a:ext cx="8149492" cy="6217920"/>
          </a:xfrm>
        </p:spPr>
        <p:txBody>
          <a:bodyPr>
            <a:normAutofit/>
          </a:bodyPr>
          <a:lstStyle/>
          <a:p>
            <a:pPr marL="0" indent="0" algn="ctr">
              <a:buNone/>
            </a:pPr>
            <a:r>
              <a:rPr lang="en-GB" sz="1600" dirty="0" smtClean="0">
                <a:latin typeface="Comic Sans MS" panose="030F0702030302020204" pitchFamily="66" charset="0"/>
              </a:rPr>
              <a:t>We cannot emphasis enough how reading little and often has the biggest impact to not only a child's reading ability but overall development and education.</a:t>
            </a:r>
          </a:p>
          <a:p>
            <a:pPr marL="0" indent="0" algn="ctr">
              <a:buNone/>
            </a:pPr>
            <a:endParaRPr lang="en-GB" sz="1600" dirty="0">
              <a:latin typeface="Comic Sans MS" panose="030F0702030302020204" pitchFamily="66" charset="0"/>
            </a:endParaRPr>
          </a:p>
          <a:p>
            <a:pPr marL="0" indent="0" algn="ctr">
              <a:buNone/>
            </a:pPr>
            <a:r>
              <a:rPr lang="en-GB" sz="1600" dirty="0" smtClean="0">
                <a:latin typeface="Comic Sans MS" panose="030F0702030302020204" pitchFamily="66" charset="0"/>
              </a:rPr>
              <a:t>Re-read books! Books can be read and re-read more than once. There is no harm repeating books that children have already read. In fact it builds fluency, confidence and retelling skills. </a:t>
            </a:r>
          </a:p>
          <a:p>
            <a:pPr marL="0" indent="0" algn="ctr">
              <a:buNone/>
            </a:pPr>
            <a:r>
              <a:rPr lang="en-GB" sz="1600" dirty="0" smtClean="0">
                <a:latin typeface="Comic Sans MS" panose="030F0702030302020204" pitchFamily="66" charset="0"/>
              </a:rPr>
              <a:t>This time could they spot the sound they have learnt this week or answer some more questions. Did they manage to read all the tricky words? </a:t>
            </a:r>
          </a:p>
          <a:p>
            <a:pPr marL="0" indent="0" algn="ctr">
              <a:buNone/>
            </a:pPr>
            <a:endParaRPr lang="en-GB" sz="1600" dirty="0">
              <a:latin typeface="Comic Sans MS" panose="030F0702030302020204" pitchFamily="66" charset="0"/>
            </a:endParaRPr>
          </a:p>
          <a:p>
            <a:pPr marL="0" indent="0">
              <a:buNone/>
            </a:pPr>
            <a:r>
              <a:rPr lang="en-GB" sz="1600" dirty="0" smtClean="0">
                <a:latin typeface="Comic Sans MS" panose="030F0702030302020204" pitchFamily="66" charset="0"/>
              </a:rPr>
              <a:t>It isn’t all about the letters on the page… </a:t>
            </a:r>
          </a:p>
          <a:p>
            <a:pPr algn="ctr"/>
            <a:r>
              <a:rPr lang="en-GB" sz="1600" dirty="0" smtClean="0">
                <a:latin typeface="Comic Sans MS" panose="030F0702030302020204" pitchFamily="66" charset="0"/>
              </a:rPr>
              <a:t>Ask questions about the characters or setting. </a:t>
            </a:r>
          </a:p>
          <a:p>
            <a:pPr algn="ctr"/>
            <a:r>
              <a:rPr lang="en-GB" sz="1600" dirty="0" smtClean="0">
                <a:latin typeface="Comic Sans MS" panose="030F0702030302020204" pitchFamily="66" charset="0"/>
              </a:rPr>
              <a:t>Make predictions, what might happen next…what might that character do next… what might they say next…</a:t>
            </a:r>
          </a:p>
          <a:p>
            <a:pPr algn="ctr"/>
            <a:r>
              <a:rPr lang="en-GB" sz="1600" dirty="0" smtClean="0">
                <a:latin typeface="Comic Sans MS" panose="030F0702030302020204" pitchFamily="66" charset="0"/>
              </a:rPr>
              <a:t>Talk about a time you or they have visited the dentist…park…zoo</a:t>
            </a:r>
          </a:p>
          <a:p>
            <a:pPr algn="ctr"/>
            <a:r>
              <a:rPr lang="en-GB" sz="1600" dirty="0" smtClean="0">
                <a:latin typeface="Comic Sans MS" panose="030F0702030302020204" pitchFamily="66" charset="0"/>
              </a:rPr>
              <a:t>Can </a:t>
            </a:r>
            <a:r>
              <a:rPr lang="en-GB" sz="1600" dirty="0">
                <a:latin typeface="Comic Sans MS" panose="030F0702030302020204" pitchFamily="66" charset="0"/>
              </a:rPr>
              <a:t>they retell the story</a:t>
            </a:r>
            <a:r>
              <a:rPr lang="en-GB" sz="1600" dirty="0" smtClean="0">
                <a:latin typeface="Comic Sans MS" panose="030F0702030302020204" pitchFamily="66" charset="0"/>
              </a:rPr>
              <a:t>?</a:t>
            </a:r>
          </a:p>
          <a:p>
            <a:pPr algn="ctr"/>
            <a:r>
              <a:rPr lang="en-GB" sz="1600" dirty="0" smtClean="0">
                <a:latin typeface="Comic Sans MS" panose="030F0702030302020204" pitchFamily="66" charset="0"/>
              </a:rPr>
              <a:t>Can they talk about the characters?</a:t>
            </a:r>
          </a:p>
          <a:p>
            <a:pPr algn="ctr"/>
            <a:r>
              <a:rPr lang="en-GB" sz="1600" dirty="0" smtClean="0">
                <a:latin typeface="Comic Sans MS" panose="030F0702030302020204" pitchFamily="66" charset="0"/>
              </a:rPr>
              <a:t>Have the children seen other family members reading a book or magazine?</a:t>
            </a:r>
          </a:p>
          <a:p>
            <a:pPr algn="ctr"/>
            <a:endParaRPr lang="en-GB" sz="1600" dirty="0">
              <a:latin typeface="Comic Sans MS" panose="030F0702030302020204" pitchFamily="66" charset="0"/>
            </a:endParaRPr>
          </a:p>
          <a:p>
            <a:pPr marL="0" indent="0" algn="ctr">
              <a:buNone/>
            </a:pPr>
            <a:r>
              <a:rPr lang="en-GB" sz="1600" dirty="0" smtClean="0">
                <a:latin typeface="Comic Sans MS" panose="030F0702030302020204" pitchFamily="66" charset="0"/>
              </a:rPr>
              <a:t>Where do the children share their reading book with you? Take a moment to think about the reading environment and atmosphere?</a:t>
            </a:r>
          </a:p>
          <a:p>
            <a:pPr marL="0" indent="0" algn="ctr">
              <a:buNone/>
            </a:pPr>
            <a:endParaRPr lang="en-GB" sz="1600" dirty="0" smtClean="0">
              <a:latin typeface="Comic Sans MS" panose="030F0702030302020204" pitchFamily="66" charset="0"/>
            </a:endParaRPr>
          </a:p>
          <a:p>
            <a:pPr algn="ctr"/>
            <a:endParaRPr lang="en-GB" dirty="0" smtClean="0"/>
          </a:p>
          <a:p>
            <a:pPr algn="ctr"/>
            <a:endParaRPr lang="en-GB" dirty="0" smtClean="0"/>
          </a:p>
          <a:p>
            <a:pPr marL="0" indent="0">
              <a:buNone/>
            </a:pPr>
            <a:endParaRPr lang="en-GB" dirty="0"/>
          </a:p>
        </p:txBody>
      </p:sp>
      <p:pic>
        <p:nvPicPr>
          <p:cNvPr id="5" name="Picture 4"/>
          <p:cNvPicPr>
            <a:picLocks noChangeAspect="1"/>
          </p:cNvPicPr>
          <p:nvPr/>
        </p:nvPicPr>
        <p:blipFill>
          <a:blip r:embed="rId3"/>
          <a:stretch>
            <a:fillRect/>
          </a:stretch>
        </p:blipFill>
        <p:spPr>
          <a:xfrm>
            <a:off x="165066" y="3690417"/>
            <a:ext cx="2739180" cy="2919389"/>
          </a:xfrm>
          <a:prstGeom prst="rect">
            <a:avLst/>
          </a:prstGeom>
        </p:spPr>
      </p:pic>
    </p:spTree>
    <p:extLst>
      <p:ext uri="{BB962C8B-B14F-4D97-AF65-F5344CB8AC3E}">
        <p14:creationId xmlns:p14="http://schemas.microsoft.com/office/powerpoint/2010/main" val="252368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600" dirty="0" smtClean="0">
                <a:solidFill>
                  <a:schemeClr val="accent2">
                    <a:lumMod val="75000"/>
                  </a:schemeClr>
                </a:solidFill>
              </a:rPr>
              <a:t>THANK YOU</a:t>
            </a:r>
            <a:endParaRPr lang="en-GB" sz="6600" dirty="0">
              <a:solidFill>
                <a:schemeClr val="accent2">
                  <a:lumMod val="75000"/>
                </a:schemeClr>
              </a:solidFill>
            </a:endParaRPr>
          </a:p>
        </p:txBody>
      </p:sp>
      <p:sp>
        <p:nvSpPr>
          <p:cNvPr id="3" name="Content Placeholder 2"/>
          <p:cNvSpPr>
            <a:spLocks noGrp="1"/>
          </p:cNvSpPr>
          <p:nvPr>
            <p:ph idx="1"/>
          </p:nvPr>
        </p:nvSpPr>
        <p:spPr/>
        <p:txBody>
          <a:bodyPr/>
          <a:lstStyle/>
          <a:p>
            <a:pPr marL="0" indent="0" algn="ctr">
              <a:buNone/>
            </a:pPr>
            <a:r>
              <a:rPr lang="en-GB" dirty="0" smtClean="0"/>
              <a:t>Thank you for all the support you give in your child's learning journey!</a:t>
            </a:r>
          </a:p>
          <a:p>
            <a:pPr marL="0" indent="0" algn="ctr">
              <a:buNone/>
            </a:pPr>
            <a:endParaRPr lang="en-GB" dirty="0"/>
          </a:p>
        </p:txBody>
      </p:sp>
      <p:pic>
        <p:nvPicPr>
          <p:cNvPr id="4" name="Picture 3"/>
          <p:cNvPicPr>
            <a:picLocks noChangeAspect="1"/>
          </p:cNvPicPr>
          <p:nvPr/>
        </p:nvPicPr>
        <p:blipFill>
          <a:blip r:embed="rId2"/>
          <a:stretch>
            <a:fillRect/>
          </a:stretch>
        </p:blipFill>
        <p:spPr>
          <a:xfrm>
            <a:off x="3857897" y="2438545"/>
            <a:ext cx="4177528" cy="4152210"/>
          </a:xfrm>
          <a:prstGeom prst="rect">
            <a:avLst/>
          </a:prstGeom>
        </p:spPr>
      </p:pic>
    </p:spTree>
    <p:extLst>
      <p:ext uri="{BB962C8B-B14F-4D97-AF65-F5344CB8AC3E}">
        <p14:creationId xmlns:p14="http://schemas.microsoft.com/office/powerpoint/2010/main" val="2441735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1" y="2678906"/>
            <a:ext cx="3514725" cy="2811066"/>
          </a:xfrm>
        </p:spPr>
        <p:txBody>
          <a:bodyPr/>
          <a:lstStyle/>
          <a:p>
            <a:pPr>
              <a:buNone/>
            </a:pPr>
            <a:r>
              <a:rPr lang="en-GB" altLang="en-US" sz="1500" b="1" dirty="0">
                <a:ea typeface="ＭＳ Ｐゴシック" pitchFamily="34" charset="-128"/>
              </a:rPr>
              <a:t>Letter(s)</a:t>
            </a:r>
            <a:r>
              <a:rPr lang="en-GB" altLang="en-US" sz="1500" dirty="0">
                <a:ea typeface="ＭＳ Ｐゴシック" pitchFamily="34" charset="-128"/>
              </a:rPr>
              <a:t> represent a </a:t>
            </a:r>
            <a:r>
              <a:rPr lang="en-GB" altLang="en-US" sz="1500" u="sng" dirty="0">
                <a:solidFill>
                  <a:srgbClr val="FF0000"/>
                </a:solidFill>
                <a:ea typeface="ＭＳ Ｐゴシック" pitchFamily="34" charset="-128"/>
              </a:rPr>
              <a:t>sound (</a:t>
            </a:r>
            <a:r>
              <a:rPr lang="en-GB" altLang="en-US" sz="1500" dirty="0">
                <a:solidFill>
                  <a:srgbClr val="FF0000"/>
                </a:solidFill>
                <a:ea typeface="ＭＳ Ｐゴシック" pitchFamily="34" charset="-128"/>
              </a:rPr>
              <a:t>phoneme)</a:t>
            </a:r>
            <a:endParaRPr lang="en-GB" altLang="en-US" sz="1500" b="1" u="sng" dirty="0">
              <a:solidFill>
                <a:srgbClr val="FF0000"/>
              </a:solidFill>
              <a:ea typeface="ＭＳ Ｐゴシック" pitchFamily="34" charset="-128"/>
            </a:endParaRPr>
          </a:p>
          <a:p>
            <a:pPr>
              <a:buNone/>
            </a:pPr>
            <a:r>
              <a:rPr lang="en-GB" altLang="en-US" sz="1500" dirty="0">
                <a:solidFill>
                  <a:srgbClr val="FFFF00"/>
                </a:solidFill>
                <a:ea typeface="ＭＳ Ｐゴシック" pitchFamily="34" charset="-128"/>
              </a:rPr>
              <a:t>	</a:t>
            </a:r>
            <a:r>
              <a:rPr lang="en-GB" altLang="en-US" sz="1500" b="1" dirty="0">
                <a:solidFill>
                  <a:srgbClr val="33CC33"/>
                </a:solidFill>
                <a:ea typeface="ＭＳ Ｐゴシック" pitchFamily="34" charset="-128"/>
              </a:rPr>
              <a:t>t		</a:t>
            </a:r>
            <a:r>
              <a:rPr lang="en-GB" altLang="en-US" sz="1500" b="1" dirty="0" err="1">
                <a:solidFill>
                  <a:srgbClr val="33CC33"/>
                </a:solidFill>
                <a:ea typeface="ＭＳ Ｐゴシック" pitchFamily="34" charset="-128"/>
              </a:rPr>
              <a:t>ai</a:t>
            </a:r>
            <a:r>
              <a:rPr lang="en-GB" altLang="en-US" sz="1500" b="1" dirty="0">
                <a:solidFill>
                  <a:srgbClr val="33CC33"/>
                </a:solidFill>
                <a:ea typeface="ＭＳ Ｐゴシック" pitchFamily="34" charset="-128"/>
              </a:rPr>
              <a:t>		</a:t>
            </a:r>
            <a:r>
              <a:rPr lang="en-GB" altLang="en-US" sz="1500" b="1" dirty="0" err="1">
                <a:solidFill>
                  <a:srgbClr val="33CC33"/>
                </a:solidFill>
                <a:ea typeface="ＭＳ Ｐゴシック" pitchFamily="34" charset="-128"/>
              </a:rPr>
              <a:t>igh</a:t>
            </a:r>
            <a:endParaRPr lang="en-GB" altLang="en-US" sz="1500" b="1" dirty="0">
              <a:solidFill>
                <a:srgbClr val="33CC33"/>
              </a:solidFill>
              <a:ea typeface="ＭＳ Ｐゴシック" pitchFamily="34" charset="-128"/>
            </a:endParaRPr>
          </a:p>
          <a:p>
            <a:pPr>
              <a:buNone/>
            </a:pPr>
            <a:r>
              <a:rPr lang="en-GB" altLang="en-US" sz="1500" dirty="0">
                <a:ea typeface="ＭＳ Ｐゴシック" pitchFamily="34" charset="-128"/>
              </a:rPr>
              <a:t>A </a:t>
            </a:r>
            <a:r>
              <a:rPr lang="en-GB" altLang="en-US" sz="1500" dirty="0">
                <a:solidFill>
                  <a:srgbClr val="FF0000"/>
                </a:solidFill>
                <a:ea typeface="ＭＳ Ｐゴシック" pitchFamily="34" charset="-128"/>
              </a:rPr>
              <a:t>sound</a:t>
            </a:r>
            <a:r>
              <a:rPr lang="en-GB" altLang="en-US" sz="1500" dirty="0">
                <a:ea typeface="ＭＳ Ｐゴシック" pitchFamily="34" charset="-128"/>
              </a:rPr>
              <a:t> can be represented by more than </a:t>
            </a:r>
          </a:p>
          <a:p>
            <a:pPr>
              <a:buNone/>
            </a:pPr>
            <a:r>
              <a:rPr lang="en-GB" altLang="en-US" sz="1500" dirty="0">
                <a:ea typeface="ＭＳ Ｐゴシック" pitchFamily="34" charset="-128"/>
              </a:rPr>
              <a:t>one letter and more than one spelling</a:t>
            </a:r>
          </a:p>
          <a:p>
            <a:pPr>
              <a:buNone/>
            </a:pPr>
            <a:r>
              <a:rPr lang="en-GB" altLang="en-US" sz="1500" dirty="0">
                <a:solidFill>
                  <a:srgbClr val="00FF00"/>
                </a:solidFill>
                <a:ea typeface="ＭＳ Ｐゴシック" pitchFamily="34" charset="-128"/>
              </a:rPr>
              <a:t>       </a:t>
            </a:r>
            <a:r>
              <a:rPr lang="en-GB" altLang="en-US" sz="1500" b="1" dirty="0">
                <a:solidFill>
                  <a:srgbClr val="33CC33"/>
                </a:solidFill>
                <a:ea typeface="ＭＳ Ｐゴシック" pitchFamily="34" charset="-128"/>
              </a:rPr>
              <a:t>s, se, c, </a:t>
            </a:r>
            <a:r>
              <a:rPr lang="en-GB" altLang="en-US" sz="1500" b="1" dirty="0" err="1">
                <a:solidFill>
                  <a:srgbClr val="33CC33"/>
                </a:solidFill>
                <a:ea typeface="ＭＳ Ｐゴシック" pitchFamily="34" charset="-128"/>
              </a:rPr>
              <a:t>sc</a:t>
            </a:r>
            <a:r>
              <a:rPr lang="en-GB" altLang="en-US" sz="1500" b="1" dirty="0">
                <a:solidFill>
                  <a:srgbClr val="33CC33"/>
                </a:solidFill>
                <a:ea typeface="ＭＳ Ｐゴシック" pitchFamily="34" charset="-128"/>
              </a:rPr>
              <a:t> and </a:t>
            </a:r>
            <a:r>
              <a:rPr lang="en-GB" altLang="en-US" sz="1500" b="1" dirty="0" err="1">
                <a:solidFill>
                  <a:srgbClr val="33CC33"/>
                </a:solidFill>
                <a:ea typeface="ＭＳ Ｐゴシック" pitchFamily="34" charset="-128"/>
              </a:rPr>
              <a:t>ce</a:t>
            </a:r>
            <a:r>
              <a:rPr lang="en-GB" altLang="en-US" sz="1500" b="1" dirty="0">
                <a:solidFill>
                  <a:srgbClr val="33CC33"/>
                </a:solidFill>
                <a:ea typeface="ＭＳ Ｐゴシック" pitchFamily="34" charset="-128"/>
              </a:rPr>
              <a:t> </a:t>
            </a:r>
            <a:r>
              <a:rPr lang="en-GB" altLang="en-US" sz="1500" dirty="0">
                <a:ea typeface="ＭＳ Ｐゴシック" pitchFamily="34" charset="-128"/>
              </a:rPr>
              <a:t>as in</a:t>
            </a:r>
          </a:p>
          <a:p>
            <a:pPr>
              <a:buNone/>
            </a:pPr>
            <a:r>
              <a:rPr lang="en-GB" altLang="en-US" sz="1500" dirty="0">
                <a:ea typeface="ＭＳ Ｐゴシック" pitchFamily="34" charset="-128"/>
              </a:rPr>
              <a:t>                  sun, mouse, city, science</a:t>
            </a:r>
          </a:p>
          <a:p>
            <a:endParaRPr lang="en-GB" dirty="0"/>
          </a:p>
        </p:txBody>
      </p:sp>
      <p:sp>
        <p:nvSpPr>
          <p:cNvPr id="4" name="AutoShape 4"/>
          <p:cNvSpPr>
            <a:spLocks noGrp="1" noChangeArrowheads="1"/>
          </p:cNvSpPr>
          <p:nvPr>
            <p:ph type="title"/>
          </p:nvPr>
        </p:nvSpPr>
        <p:spPr>
          <a:prstGeom prst="homePlate">
            <a:avLst>
              <a:gd name="adj" fmla="val 105930"/>
            </a:avLst>
          </a:prstGeom>
          <a:solidFill>
            <a:srgbClr val="0062AC"/>
          </a:solidFill>
        </p:spPr>
        <p:txBody>
          <a:bodyPr/>
          <a:lstStyle/>
          <a:p>
            <a:pPr>
              <a:tabLst>
                <a:tab pos="428625" algn="l"/>
              </a:tabLst>
            </a:pPr>
            <a:r>
              <a:rPr lang="en-GB" altLang="en-US" b="1" dirty="0">
                <a:solidFill>
                  <a:srgbClr val="FFFF00"/>
                </a:solidFill>
                <a:ea typeface="ＭＳ Ｐゴシック" pitchFamily="34" charset="-128"/>
              </a:rPr>
              <a:t>Definitions</a:t>
            </a:r>
          </a:p>
        </p:txBody>
      </p:sp>
      <p:sp>
        <p:nvSpPr>
          <p:cNvPr id="5" name="Content Placeholder 2"/>
          <p:cNvSpPr txBox="1">
            <a:spLocks/>
          </p:cNvSpPr>
          <p:nvPr/>
        </p:nvSpPr>
        <p:spPr>
          <a:xfrm>
            <a:off x="6089133" y="2452687"/>
            <a:ext cx="3514725" cy="326350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altLang="en-US" sz="1500" b="1" dirty="0">
                <a:solidFill>
                  <a:srgbClr val="FF0000"/>
                </a:solidFill>
                <a:ea typeface="ＭＳ Ｐゴシック" pitchFamily="34" charset="-128"/>
              </a:rPr>
              <a:t>Digraph</a:t>
            </a:r>
            <a:r>
              <a:rPr lang="en-GB" altLang="en-US" sz="1500" b="1" dirty="0">
                <a:ea typeface="ＭＳ Ｐゴシック" pitchFamily="34" charset="-128"/>
              </a:rPr>
              <a:t>- 2 letters 1 sound</a:t>
            </a:r>
          </a:p>
          <a:p>
            <a:pPr>
              <a:buFont typeface="Arial" panose="020B0604020202020204" pitchFamily="34" charset="0"/>
              <a:buNone/>
            </a:pPr>
            <a:r>
              <a:rPr lang="en-GB" altLang="en-US" sz="1500" b="1" dirty="0" err="1">
                <a:solidFill>
                  <a:schemeClr val="accent6"/>
                </a:solidFill>
                <a:ea typeface="ＭＳ Ｐゴシック" pitchFamily="34" charset="-128"/>
              </a:rPr>
              <a:t>oa</a:t>
            </a:r>
            <a:r>
              <a:rPr lang="en-GB" altLang="en-US" sz="1500" b="1" dirty="0">
                <a:solidFill>
                  <a:schemeClr val="accent6"/>
                </a:solidFill>
                <a:ea typeface="ＭＳ Ｐゴシック" pitchFamily="34" charset="-128"/>
              </a:rPr>
              <a:t>	</a:t>
            </a:r>
            <a:r>
              <a:rPr lang="en-GB" altLang="en-US" sz="1500" b="1" dirty="0" err="1">
                <a:solidFill>
                  <a:schemeClr val="accent6"/>
                </a:solidFill>
                <a:ea typeface="ＭＳ Ｐゴシック" pitchFamily="34" charset="-128"/>
              </a:rPr>
              <a:t>ai</a:t>
            </a:r>
            <a:r>
              <a:rPr lang="en-GB" altLang="en-US" sz="1500" b="1" dirty="0">
                <a:solidFill>
                  <a:schemeClr val="accent6"/>
                </a:solidFill>
                <a:ea typeface="ＭＳ Ｐゴシック" pitchFamily="34" charset="-128"/>
              </a:rPr>
              <a:t> 	    or  </a:t>
            </a:r>
          </a:p>
          <a:p>
            <a:pPr>
              <a:buFont typeface="Arial" panose="020B0604020202020204" pitchFamily="34" charset="0"/>
              <a:buNone/>
            </a:pPr>
            <a:endParaRPr lang="en-GB" altLang="en-US" sz="1500" b="1" dirty="0">
              <a:solidFill>
                <a:schemeClr val="accent6"/>
              </a:solidFill>
              <a:ea typeface="ＭＳ Ｐゴシック" pitchFamily="34" charset="-128"/>
            </a:endParaRPr>
          </a:p>
          <a:p>
            <a:pPr>
              <a:buFont typeface="Arial" panose="020B0604020202020204" pitchFamily="34" charset="0"/>
              <a:buNone/>
            </a:pPr>
            <a:r>
              <a:rPr lang="en-GB" altLang="en-US" sz="1500" b="1" dirty="0" err="1">
                <a:solidFill>
                  <a:srgbClr val="FF0000"/>
                </a:solidFill>
                <a:ea typeface="ＭＳ Ｐゴシック" pitchFamily="34" charset="-128"/>
              </a:rPr>
              <a:t>Trigraph</a:t>
            </a:r>
            <a:r>
              <a:rPr lang="en-GB" altLang="en-US" sz="1500" b="1" dirty="0">
                <a:solidFill>
                  <a:srgbClr val="FF0000"/>
                </a:solidFill>
                <a:ea typeface="ＭＳ Ｐゴシック" pitchFamily="34" charset="-128"/>
              </a:rPr>
              <a:t>-</a:t>
            </a:r>
            <a:r>
              <a:rPr lang="en-GB" altLang="en-US" sz="1500" b="1" dirty="0">
                <a:ea typeface="ＭＳ Ｐゴシック" pitchFamily="34" charset="-128"/>
              </a:rPr>
              <a:t> 3 letters 1 sound</a:t>
            </a:r>
          </a:p>
          <a:p>
            <a:pPr>
              <a:buFont typeface="Arial" panose="020B0604020202020204" pitchFamily="34" charset="0"/>
              <a:buNone/>
            </a:pPr>
            <a:endParaRPr lang="en-GB" altLang="en-US" sz="1500" b="1" dirty="0">
              <a:ea typeface="ＭＳ Ｐゴシック" pitchFamily="34" charset="-128"/>
            </a:endParaRPr>
          </a:p>
          <a:p>
            <a:pPr>
              <a:buFont typeface="Arial" panose="020B0604020202020204" pitchFamily="34" charset="0"/>
              <a:buNone/>
            </a:pPr>
            <a:r>
              <a:rPr lang="en-GB" altLang="en-US" sz="1500" b="1" dirty="0">
                <a:solidFill>
                  <a:srgbClr val="00B050"/>
                </a:solidFill>
                <a:ea typeface="ＭＳ Ｐゴシック" pitchFamily="34" charset="-128"/>
              </a:rPr>
              <a:t>air 	</a:t>
            </a:r>
            <a:r>
              <a:rPr lang="en-GB" altLang="en-US" sz="1500" b="1" dirty="0" err="1">
                <a:solidFill>
                  <a:srgbClr val="00B050"/>
                </a:solidFill>
                <a:ea typeface="ＭＳ Ｐゴシック" pitchFamily="34" charset="-128"/>
              </a:rPr>
              <a:t>ure</a:t>
            </a:r>
            <a:r>
              <a:rPr lang="en-GB" altLang="en-US" sz="1500" b="1" dirty="0">
                <a:solidFill>
                  <a:srgbClr val="00B050"/>
                </a:solidFill>
                <a:ea typeface="ＭＳ Ｐゴシック" pitchFamily="34" charset="-128"/>
              </a:rPr>
              <a:t>	</a:t>
            </a:r>
            <a:r>
              <a:rPr lang="en-GB" altLang="en-US" sz="1500" b="1" dirty="0" err="1">
                <a:solidFill>
                  <a:srgbClr val="00B050"/>
                </a:solidFill>
                <a:ea typeface="ＭＳ Ｐゴシック" pitchFamily="34" charset="-128"/>
              </a:rPr>
              <a:t>igh</a:t>
            </a:r>
            <a:endParaRPr lang="en-GB" altLang="en-US" sz="1500" b="1" dirty="0">
              <a:solidFill>
                <a:srgbClr val="00B050"/>
              </a:solidFill>
              <a:ea typeface="ＭＳ Ｐゴシック" pitchFamily="34" charset="-128"/>
            </a:endParaRPr>
          </a:p>
          <a:p>
            <a:pPr>
              <a:buFont typeface="Arial" panose="020B0604020202020204" pitchFamily="34" charset="0"/>
              <a:buNone/>
            </a:pPr>
            <a:endParaRPr lang="en-GB" altLang="en-US" sz="1500" b="1" dirty="0">
              <a:solidFill>
                <a:srgbClr val="00B050"/>
              </a:solidFill>
              <a:ea typeface="ＭＳ Ｐゴシック" pitchFamily="34" charset="-128"/>
            </a:endParaRPr>
          </a:p>
          <a:p>
            <a:pPr>
              <a:buFont typeface="Arial" panose="020B0604020202020204" pitchFamily="34" charset="0"/>
              <a:buNone/>
            </a:pPr>
            <a:r>
              <a:rPr lang="en-GB" altLang="en-US" sz="1500" b="1" dirty="0">
                <a:solidFill>
                  <a:srgbClr val="FF0000"/>
                </a:solidFill>
                <a:ea typeface="ＭＳ Ｐゴシック" pitchFamily="34" charset="-128"/>
              </a:rPr>
              <a:t>Split digraph-</a:t>
            </a:r>
          </a:p>
          <a:p>
            <a:pPr>
              <a:buFont typeface="Arial" panose="020B0604020202020204" pitchFamily="34" charset="0"/>
              <a:buNone/>
            </a:pPr>
            <a:endParaRPr lang="en-GB" altLang="en-US" sz="1500" b="1" dirty="0">
              <a:solidFill>
                <a:srgbClr val="FF0000"/>
              </a:solidFill>
              <a:ea typeface="ＭＳ Ｐゴシック" pitchFamily="34" charset="-128"/>
            </a:endParaRPr>
          </a:p>
          <a:p>
            <a:pPr>
              <a:buFont typeface="Arial" panose="020B0604020202020204" pitchFamily="34" charset="0"/>
              <a:buNone/>
            </a:pPr>
            <a:r>
              <a:rPr lang="en-GB" altLang="en-US" sz="1500" b="1" dirty="0" err="1">
                <a:solidFill>
                  <a:srgbClr val="00B050"/>
                </a:solidFill>
                <a:ea typeface="ＭＳ Ｐゴシック" pitchFamily="34" charset="-128"/>
              </a:rPr>
              <a:t>o_e</a:t>
            </a:r>
            <a:r>
              <a:rPr lang="en-GB" altLang="en-US" sz="1500" b="1" dirty="0">
                <a:solidFill>
                  <a:srgbClr val="00B050"/>
                </a:solidFill>
                <a:ea typeface="ＭＳ Ｐゴシック" pitchFamily="34" charset="-128"/>
              </a:rPr>
              <a:t> 	</a:t>
            </a:r>
            <a:r>
              <a:rPr lang="en-GB" altLang="en-US" sz="1500" b="1" dirty="0" err="1">
                <a:solidFill>
                  <a:srgbClr val="00B050"/>
                </a:solidFill>
                <a:ea typeface="ＭＳ Ｐゴシック" pitchFamily="34" charset="-128"/>
              </a:rPr>
              <a:t>a_e</a:t>
            </a:r>
            <a:r>
              <a:rPr lang="en-GB" altLang="en-US" sz="1500" b="1" dirty="0">
                <a:solidFill>
                  <a:srgbClr val="00B050"/>
                </a:solidFill>
                <a:ea typeface="ＭＳ Ｐゴシック" pitchFamily="34" charset="-128"/>
              </a:rPr>
              <a:t>	</a:t>
            </a:r>
            <a:r>
              <a:rPr lang="en-GB" altLang="en-US" sz="1500" b="1" dirty="0" err="1">
                <a:solidFill>
                  <a:srgbClr val="00B050"/>
                </a:solidFill>
                <a:ea typeface="ＭＳ Ｐゴシック" pitchFamily="34" charset="-128"/>
              </a:rPr>
              <a:t>i_e</a:t>
            </a:r>
            <a:endParaRPr lang="en-GB" altLang="en-US" sz="1500" dirty="0">
              <a:solidFill>
                <a:srgbClr val="00B050"/>
              </a:solidFill>
              <a:ea typeface="ＭＳ Ｐゴシック" pitchFamily="34" charset="-128"/>
            </a:endParaRPr>
          </a:p>
          <a:p>
            <a:endParaRPr lang="en-GB" sz="2100" dirty="0"/>
          </a:p>
        </p:txBody>
      </p:sp>
      <p:sp>
        <p:nvSpPr>
          <p:cNvPr id="2" name="Rectangle 1"/>
          <p:cNvSpPr/>
          <p:nvPr/>
        </p:nvSpPr>
        <p:spPr>
          <a:xfrm>
            <a:off x="2837153" y="1773912"/>
            <a:ext cx="4723729" cy="369332"/>
          </a:xfrm>
          <a:prstGeom prst="rect">
            <a:avLst/>
          </a:prstGeom>
        </p:spPr>
        <p:txBody>
          <a:bodyPr wrap="none">
            <a:spAutoFit/>
          </a:bodyPr>
          <a:lstStyle/>
          <a:p>
            <a:r>
              <a:rPr lang="en-GB" dirty="0" smtClean="0"/>
              <a:t>https://home.oxfordowl.co.uk/reading/phonics/</a:t>
            </a:r>
            <a:endParaRPr lang="en-GB" dirty="0"/>
          </a:p>
        </p:txBody>
      </p:sp>
    </p:spTree>
    <p:extLst>
      <p:ext uri="{BB962C8B-B14F-4D97-AF65-F5344CB8AC3E}">
        <p14:creationId xmlns:p14="http://schemas.microsoft.com/office/powerpoint/2010/main" val="2915352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18668" y="304097"/>
            <a:ext cx="9363075" cy="3057525"/>
          </a:xfrm>
          <a:prstGeom prst="rect">
            <a:avLst/>
          </a:prstGeom>
        </p:spPr>
      </p:pic>
      <p:pic>
        <p:nvPicPr>
          <p:cNvPr id="2" name="Picture 1"/>
          <p:cNvPicPr>
            <a:picLocks noChangeAspect="1"/>
          </p:cNvPicPr>
          <p:nvPr/>
        </p:nvPicPr>
        <p:blipFill>
          <a:blip r:embed="rId3"/>
          <a:stretch>
            <a:fillRect/>
          </a:stretch>
        </p:blipFill>
        <p:spPr>
          <a:xfrm>
            <a:off x="3142705" y="2997517"/>
            <a:ext cx="5715000" cy="3667125"/>
          </a:xfrm>
          <a:prstGeom prst="rect">
            <a:avLst/>
          </a:prstGeom>
        </p:spPr>
      </p:pic>
    </p:spTree>
    <p:extLst>
      <p:ext uri="{BB962C8B-B14F-4D97-AF65-F5344CB8AC3E}">
        <p14:creationId xmlns:p14="http://schemas.microsoft.com/office/powerpoint/2010/main" val="3759792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6830" y="117987"/>
            <a:ext cx="11764873" cy="6606701"/>
          </a:xfrm>
          <a:prstGeom prst="rect">
            <a:avLst/>
          </a:prstGeom>
        </p:spPr>
      </p:pic>
    </p:spTree>
    <p:extLst>
      <p:ext uri="{BB962C8B-B14F-4D97-AF65-F5344CB8AC3E}">
        <p14:creationId xmlns:p14="http://schemas.microsoft.com/office/powerpoint/2010/main" val="369419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6284" y="79722"/>
            <a:ext cx="11903795" cy="6651423"/>
          </a:xfrm>
          <a:prstGeom prst="rect">
            <a:avLst/>
          </a:prstGeom>
        </p:spPr>
      </p:pic>
    </p:spTree>
    <p:extLst>
      <p:ext uri="{BB962C8B-B14F-4D97-AF65-F5344CB8AC3E}">
        <p14:creationId xmlns:p14="http://schemas.microsoft.com/office/powerpoint/2010/main" val="2422057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21363" r="8373" b="12147"/>
          <a:stretch/>
        </p:blipFill>
        <p:spPr>
          <a:xfrm>
            <a:off x="1327771" y="330926"/>
            <a:ext cx="9505693" cy="3875314"/>
          </a:xfrm>
          <a:prstGeom prst="rect">
            <a:avLst/>
          </a:prstGeom>
        </p:spPr>
      </p:pic>
      <p:pic>
        <p:nvPicPr>
          <p:cNvPr id="5" name="Picture 4"/>
          <p:cNvPicPr>
            <a:picLocks noChangeAspect="1"/>
          </p:cNvPicPr>
          <p:nvPr/>
        </p:nvPicPr>
        <p:blipFill>
          <a:blip r:embed="rId3"/>
          <a:stretch>
            <a:fillRect/>
          </a:stretch>
        </p:blipFill>
        <p:spPr>
          <a:xfrm>
            <a:off x="186009" y="4297293"/>
            <a:ext cx="1703751" cy="2447494"/>
          </a:xfrm>
          <a:prstGeom prst="rect">
            <a:avLst/>
          </a:prstGeom>
        </p:spPr>
      </p:pic>
      <p:pic>
        <p:nvPicPr>
          <p:cNvPr id="6" name="Picture 5"/>
          <p:cNvPicPr>
            <a:picLocks noChangeAspect="1"/>
          </p:cNvPicPr>
          <p:nvPr/>
        </p:nvPicPr>
        <p:blipFill>
          <a:blip r:embed="rId4"/>
          <a:stretch>
            <a:fillRect/>
          </a:stretch>
        </p:blipFill>
        <p:spPr>
          <a:xfrm>
            <a:off x="2034542" y="4297293"/>
            <a:ext cx="1705829" cy="2447494"/>
          </a:xfrm>
          <a:prstGeom prst="rect">
            <a:avLst/>
          </a:prstGeom>
        </p:spPr>
      </p:pic>
      <p:pic>
        <p:nvPicPr>
          <p:cNvPr id="7" name="Picture 6"/>
          <p:cNvPicPr>
            <a:picLocks noChangeAspect="1"/>
          </p:cNvPicPr>
          <p:nvPr/>
        </p:nvPicPr>
        <p:blipFill>
          <a:blip r:embed="rId5"/>
          <a:stretch>
            <a:fillRect/>
          </a:stretch>
        </p:blipFill>
        <p:spPr>
          <a:xfrm>
            <a:off x="3885153" y="4297516"/>
            <a:ext cx="1718854" cy="2447271"/>
          </a:xfrm>
          <a:prstGeom prst="rect">
            <a:avLst/>
          </a:prstGeom>
        </p:spPr>
      </p:pic>
      <p:pic>
        <p:nvPicPr>
          <p:cNvPr id="8" name="Picture 7"/>
          <p:cNvPicPr>
            <a:picLocks noChangeAspect="1"/>
          </p:cNvPicPr>
          <p:nvPr/>
        </p:nvPicPr>
        <p:blipFill>
          <a:blip r:embed="rId6"/>
          <a:stretch>
            <a:fillRect/>
          </a:stretch>
        </p:blipFill>
        <p:spPr>
          <a:xfrm>
            <a:off x="5748789" y="4272607"/>
            <a:ext cx="1753688" cy="2496866"/>
          </a:xfrm>
          <a:prstGeom prst="rect">
            <a:avLst/>
          </a:prstGeom>
        </p:spPr>
      </p:pic>
      <p:pic>
        <p:nvPicPr>
          <p:cNvPr id="9" name="Picture 8"/>
          <p:cNvPicPr>
            <a:picLocks noChangeAspect="1"/>
          </p:cNvPicPr>
          <p:nvPr/>
        </p:nvPicPr>
        <p:blipFill>
          <a:blip r:embed="rId7"/>
          <a:stretch>
            <a:fillRect/>
          </a:stretch>
        </p:blipFill>
        <p:spPr>
          <a:xfrm>
            <a:off x="7647260" y="4272608"/>
            <a:ext cx="1738500" cy="2472179"/>
          </a:xfrm>
          <a:prstGeom prst="rect">
            <a:avLst/>
          </a:prstGeom>
        </p:spPr>
      </p:pic>
      <p:pic>
        <p:nvPicPr>
          <p:cNvPr id="10" name="Picture 9"/>
          <p:cNvPicPr>
            <a:picLocks noChangeAspect="1"/>
          </p:cNvPicPr>
          <p:nvPr/>
        </p:nvPicPr>
        <p:blipFill>
          <a:blip r:embed="rId8"/>
          <a:stretch>
            <a:fillRect/>
          </a:stretch>
        </p:blipFill>
        <p:spPr>
          <a:xfrm>
            <a:off x="9510894" y="4272607"/>
            <a:ext cx="1738501" cy="2472180"/>
          </a:xfrm>
          <a:prstGeom prst="rect">
            <a:avLst/>
          </a:prstGeom>
        </p:spPr>
      </p:pic>
    </p:spTree>
    <p:extLst>
      <p:ext uri="{BB962C8B-B14F-4D97-AF65-F5344CB8AC3E}">
        <p14:creationId xmlns:p14="http://schemas.microsoft.com/office/powerpoint/2010/main" val="302791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5804" y="60960"/>
            <a:ext cx="11944082" cy="6723017"/>
          </a:xfrm>
          <a:prstGeom prst="rect">
            <a:avLst/>
          </a:prstGeom>
        </p:spPr>
      </p:pic>
    </p:spTree>
    <p:extLst>
      <p:ext uri="{BB962C8B-B14F-4D97-AF65-F5344CB8AC3E}">
        <p14:creationId xmlns:p14="http://schemas.microsoft.com/office/powerpoint/2010/main" val="239319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2725" y="160338"/>
            <a:ext cx="5831420" cy="3264897"/>
          </a:xfrm>
          <a:prstGeom prst="rect">
            <a:avLst/>
          </a:prstGeom>
        </p:spPr>
      </p:pic>
      <p:sp>
        <p:nvSpPr>
          <p:cNvPr id="4" name="AutoShape 2" descr="https://ukc-powerpoint.officeapps.live.com/pods/GetClipboardImage.ashx?Id=44779a76-862a-4192-884a-3c3d3f6dd6ad&amp;DC=GUK1&amp;pkey=5aad2ec5-d6b0-40a5-9d0d-5bbd18e62f4f&amp;wdwaccluster=GUK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a:stretch>
            <a:fillRect/>
          </a:stretch>
        </p:blipFill>
        <p:spPr>
          <a:xfrm>
            <a:off x="6148251" y="160337"/>
            <a:ext cx="5851072" cy="3264898"/>
          </a:xfrm>
          <a:prstGeom prst="rect">
            <a:avLst/>
          </a:prstGeom>
        </p:spPr>
      </p:pic>
      <p:pic>
        <p:nvPicPr>
          <p:cNvPr id="7" name="Picture 6"/>
          <p:cNvPicPr>
            <a:picLocks noChangeAspect="1"/>
          </p:cNvPicPr>
          <p:nvPr/>
        </p:nvPicPr>
        <p:blipFill>
          <a:blip r:embed="rId4"/>
          <a:stretch>
            <a:fillRect/>
          </a:stretch>
        </p:blipFill>
        <p:spPr>
          <a:xfrm>
            <a:off x="3213995" y="3513373"/>
            <a:ext cx="5660299" cy="3180388"/>
          </a:xfrm>
          <a:prstGeom prst="rect">
            <a:avLst/>
          </a:prstGeom>
        </p:spPr>
      </p:pic>
    </p:spTree>
    <p:extLst>
      <p:ext uri="{BB962C8B-B14F-4D97-AF65-F5344CB8AC3E}">
        <p14:creationId xmlns:p14="http://schemas.microsoft.com/office/powerpoint/2010/main" val="2965437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1015</Words>
  <Application>Microsoft Office PowerPoint</Application>
  <PresentationFormat>Widescreen</PresentationFormat>
  <Paragraphs>77</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ＭＳ Ｐゴシック</vt:lpstr>
      <vt:lpstr>Arial</vt:lpstr>
      <vt:lpstr>Calibri</vt:lpstr>
      <vt:lpstr>Calibri Light</vt:lpstr>
      <vt:lpstr>Comic Sans MS</vt:lpstr>
      <vt:lpstr>Office Theme</vt:lpstr>
      <vt:lpstr>EYFS Phonics workshop</vt:lpstr>
      <vt:lpstr>Phonics</vt:lpstr>
      <vt:lpstr>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Pronouncing the phonemes</vt:lpstr>
      <vt:lpstr>PowerPoint Presentation</vt:lpstr>
      <vt:lpstr>PowerPoint Presentation</vt:lpstr>
      <vt:lpstr>PowerPoint Presentation</vt:lpstr>
      <vt:lpstr>PowerPoint Presentation</vt:lpstr>
      <vt:lpstr>PowerPoint Presentation</vt:lpstr>
      <vt:lpstr>Parent newsletter </vt:lpstr>
      <vt:lpstr>PowerPoint Presentation</vt:lpstr>
      <vt:lpstr>PowerPoint Presentation</vt:lpstr>
      <vt:lpstr>Pre-teaching vocabulary: We work a lot on introducing and developing vocabulary linked to our topics. If you notice your child hasn’t come across a word before below are some steps to take and continue to repeat to embed the vocabulary into their working memory.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EYFS curriculum</dc:title>
  <dc:creator>rlewis</dc:creator>
  <cp:lastModifiedBy>kcrump</cp:lastModifiedBy>
  <cp:revision>38</cp:revision>
  <cp:lastPrinted>2022-09-23T17:21:39Z</cp:lastPrinted>
  <dcterms:created xsi:type="dcterms:W3CDTF">2022-09-16T13:19:34Z</dcterms:created>
  <dcterms:modified xsi:type="dcterms:W3CDTF">2022-12-14T16:54:41Z</dcterms:modified>
</cp:coreProperties>
</file>