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77" r:id="rId2"/>
    <p:sldId id="256" r:id="rId3"/>
    <p:sldId id="279" r:id="rId4"/>
    <p:sldId id="282" r:id="rId5"/>
    <p:sldId id="261" r:id="rId6"/>
    <p:sldId id="257" r:id="rId7"/>
    <p:sldId id="283" r:id="rId8"/>
    <p:sldId id="258" r:id="rId9"/>
    <p:sldId id="260" r:id="rId10"/>
    <p:sldId id="259" r:id="rId11"/>
    <p:sldId id="274" r:id="rId12"/>
    <p:sldId id="264" r:id="rId13"/>
    <p:sldId id="265" r:id="rId14"/>
    <p:sldId id="27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97" autoAdjust="0"/>
  </p:normalViewPr>
  <p:slideViewPr>
    <p:cSldViewPr>
      <p:cViewPr>
        <p:scale>
          <a:sx n="62" d="100"/>
          <a:sy n="62" d="100"/>
        </p:scale>
        <p:origin x="140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5D9DEA-009C-431F-8EB9-B97E6DD8F14F}" type="datetimeFigureOut">
              <a:rPr lang="en-GB" smtClean="0"/>
              <a:t>17/09/2024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0A8498-A254-4892-90DF-E8583D735E1F}" type="slidenum">
              <a:rPr lang="en-GB" smtClean="0"/>
              <a:t>‹#›</a:t>
            </a:fld>
            <a:endParaRPr lang="en-GB"/>
          </a:p>
        </p:txBody>
      </p:sp>
    </p:spTree>
    <p:extLst>
      <p:ext uri="{BB962C8B-B14F-4D97-AF65-F5344CB8AC3E}">
        <p14:creationId xmlns:p14="http://schemas.microsoft.com/office/powerpoint/2010/main" val="139917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EB64512-9210-40EF-B252-B0880F5C63D8}" type="slidenum">
              <a:rPr lang="en-GB" smtClean="0"/>
              <a:t>3</a:t>
            </a:fld>
            <a:endParaRPr lang="en-GB"/>
          </a:p>
        </p:txBody>
      </p:sp>
    </p:spTree>
    <p:extLst>
      <p:ext uri="{BB962C8B-B14F-4D97-AF65-F5344CB8AC3E}">
        <p14:creationId xmlns:p14="http://schemas.microsoft.com/office/powerpoint/2010/main" val="3934342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00A8498-A254-4892-90DF-E8583D735E1F}" type="slidenum">
              <a:rPr lang="en-GB" smtClean="0"/>
              <a:t>5</a:t>
            </a:fld>
            <a:endParaRPr lang="en-GB"/>
          </a:p>
        </p:txBody>
      </p:sp>
    </p:spTree>
    <p:extLst>
      <p:ext uri="{BB962C8B-B14F-4D97-AF65-F5344CB8AC3E}">
        <p14:creationId xmlns:p14="http://schemas.microsoft.com/office/powerpoint/2010/main" val="3693828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2291756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60926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76698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489919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1460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3790006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1924666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41329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14737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E077ED1-B9E8-44A5-8262-17BF196E7212}"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1550828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E077ED1-B9E8-44A5-8262-17BF196E7212}" type="datetimeFigureOut">
              <a:rPr lang="en-GB" smtClean="0"/>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2680038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E077ED1-B9E8-44A5-8262-17BF196E7212}" type="datetimeFigureOut">
              <a:rPr lang="en-GB" smtClean="0"/>
              <a:t>17/09/2024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2546085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077ED1-B9E8-44A5-8262-17BF196E7212}" type="datetimeFigureOut">
              <a:rPr lang="en-GB" smtClean="0"/>
              <a:t>17/09/2024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3556976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077ED1-B9E8-44A5-8262-17BF196E7212}" type="datetimeFigureOut">
              <a:rPr lang="en-GB" smtClean="0"/>
              <a:t>17/09/2024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344250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BE077ED1-B9E8-44A5-8262-17BF196E7212}" type="datetimeFigureOut">
              <a:rPr lang="en-GB" smtClean="0"/>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3560691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E077ED1-B9E8-44A5-8262-17BF196E7212}" type="datetimeFigureOut">
              <a:rPr lang="en-GB" smtClean="0"/>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425B40-7353-40FE-9153-73069DCE0A2B}" type="slidenum">
              <a:rPr lang="en-GB" smtClean="0"/>
              <a:t>‹#›</a:t>
            </a:fld>
            <a:endParaRPr lang="en-GB"/>
          </a:p>
        </p:txBody>
      </p:sp>
    </p:spTree>
    <p:extLst>
      <p:ext uri="{BB962C8B-B14F-4D97-AF65-F5344CB8AC3E}">
        <p14:creationId xmlns:p14="http://schemas.microsoft.com/office/powerpoint/2010/main" val="4088180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077ED1-B9E8-44A5-8262-17BF196E7212}" type="datetimeFigureOut">
              <a:rPr lang="en-GB" smtClean="0"/>
              <a:t>17/09/2024</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0425B40-7353-40FE-9153-73069DCE0A2B}" type="slidenum">
              <a:rPr lang="en-GB" smtClean="0"/>
              <a:t>‹#›</a:t>
            </a:fld>
            <a:endParaRPr lang="en-GB"/>
          </a:p>
        </p:txBody>
      </p:sp>
    </p:spTree>
    <p:extLst>
      <p:ext uri="{BB962C8B-B14F-4D97-AF65-F5344CB8AC3E}">
        <p14:creationId xmlns:p14="http://schemas.microsoft.com/office/powerpoint/2010/main" val="812914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284984"/>
            <a:ext cx="7772400" cy="1008112"/>
          </a:xfrm>
        </p:spPr>
        <p:txBody>
          <a:bodyPr>
            <a:normAutofit fontScale="90000"/>
          </a:bodyPr>
          <a:lstStyle/>
          <a:p>
            <a:pPr algn="ctr"/>
            <a:r>
              <a:rPr lang="en-GB" sz="9600" dirty="0" smtClean="0">
                <a:solidFill>
                  <a:schemeClr val="tx1"/>
                </a:solidFill>
              </a:rPr>
              <a:t/>
            </a:r>
            <a:br>
              <a:rPr lang="en-GB" sz="9600" dirty="0" smtClean="0">
                <a:solidFill>
                  <a:schemeClr val="tx1"/>
                </a:solidFill>
              </a:rPr>
            </a:br>
            <a:r>
              <a:rPr lang="en-GB" sz="9600" dirty="0">
                <a:solidFill>
                  <a:schemeClr val="tx1"/>
                </a:solidFill>
              </a:rPr>
              <a:t/>
            </a:r>
            <a:br>
              <a:rPr lang="en-GB" sz="9600" dirty="0">
                <a:solidFill>
                  <a:schemeClr val="tx1"/>
                </a:solidFill>
              </a:rPr>
            </a:br>
            <a:r>
              <a:rPr lang="en-GB" sz="9600" dirty="0" smtClean="0">
                <a:solidFill>
                  <a:schemeClr val="tx1"/>
                </a:solidFill>
              </a:rPr>
              <a:t/>
            </a:r>
            <a:br>
              <a:rPr lang="en-GB" sz="9600" dirty="0" smtClean="0">
                <a:solidFill>
                  <a:schemeClr val="tx1"/>
                </a:solidFill>
              </a:rPr>
            </a:br>
            <a:r>
              <a:rPr lang="en-GB" sz="9600" dirty="0" smtClean="0">
                <a:solidFill>
                  <a:srgbClr val="002060"/>
                </a:solidFill>
              </a:rPr>
              <a:t>Welcome </a:t>
            </a:r>
            <a:endParaRPr lang="en-GB" sz="9600" dirty="0">
              <a:solidFill>
                <a:srgbClr val="002060"/>
              </a:solidFill>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0" y="548680"/>
            <a:ext cx="9144000" cy="1944216"/>
          </a:xfrm>
          <a:prstGeom prst="rect">
            <a:avLst/>
          </a:prstGeom>
          <a:noFill/>
          <a:ln>
            <a:noFill/>
          </a:ln>
          <a:effectLst/>
          <a:extLst/>
        </p:spPr>
      </p:pic>
    </p:spTree>
    <p:extLst>
      <p:ext uri="{BB962C8B-B14F-4D97-AF65-F5344CB8AC3E}">
        <p14:creationId xmlns:p14="http://schemas.microsoft.com/office/powerpoint/2010/main" val="1425963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119" y="692696"/>
            <a:ext cx="8229600" cy="936104"/>
          </a:xfrm>
        </p:spPr>
        <p:txBody>
          <a:bodyPr/>
          <a:lstStyle/>
          <a:p>
            <a:r>
              <a:rPr lang="en-GB" dirty="0" smtClean="0"/>
              <a:t>Key Areas - Homework</a:t>
            </a:r>
            <a:endParaRPr lang="en-GB" dirty="0"/>
          </a:p>
        </p:txBody>
      </p:sp>
      <p:sp>
        <p:nvSpPr>
          <p:cNvPr id="3" name="Content Placeholder 2"/>
          <p:cNvSpPr>
            <a:spLocks noGrp="1"/>
          </p:cNvSpPr>
          <p:nvPr>
            <p:ph idx="1"/>
          </p:nvPr>
        </p:nvSpPr>
        <p:spPr>
          <a:xfrm>
            <a:off x="0" y="1556792"/>
            <a:ext cx="8229600" cy="4968552"/>
          </a:xfrm>
        </p:spPr>
        <p:txBody>
          <a:bodyPr>
            <a:normAutofit fontScale="25000" lnSpcReduction="20000"/>
          </a:bodyPr>
          <a:lstStyle/>
          <a:p>
            <a:pPr marL="0" indent="0">
              <a:buNone/>
            </a:pPr>
            <a:r>
              <a:rPr lang="en-GB" sz="8000" b="1" dirty="0" smtClean="0">
                <a:solidFill>
                  <a:schemeClr val="accent2">
                    <a:lumMod val="50000"/>
                  </a:schemeClr>
                </a:solidFill>
              </a:rPr>
              <a:t>Reading:</a:t>
            </a:r>
          </a:p>
          <a:p>
            <a:pPr lvl="1"/>
            <a:r>
              <a:rPr lang="en-GB" sz="9600" dirty="0" smtClean="0">
                <a:solidFill>
                  <a:schemeClr val="accent2">
                    <a:lumMod val="50000"/>
                  </a:schemeClr>
                </a:solidFill>
              </a:rPr>
              <a:t>Reading </a:t>
            </a:r>
            <a:r>
              <a:rPr lang="en-GB" sz="9600" dirty="0">
                <a:solidFill>
                  <a:schemeClr val="accent2">
                    <a:lumMod val="50000"/>
                  </a:schemeClr>
                </a:solidFill>
              </a:rPr>
              <a:t>to and with your child </a:t>
            </a:r>
            <a:r>
              <a:rPr lang="en-GB" sz="9600" dirty="0" smtClean="0">
                <a:solidFill>
                  <a:schemeClr val="accent2">
                    <a:lumMod val="50000"/>
                  </a:schemeClr>
                </a:solidFill>
              </a:rPr>
              <a:t>can </a:t>
            </a:r>
            <a:r>
              <a:rPr lang="en-GB" sz="9600" dirty="0">
                <a:solidFill>
                  <a:schemeClr val="accent2">
                    <a:lumMod val="50000"/>
                  </a:schemeClr>
                </a:solidFill>
              </a:rPr>
              <a:t>make a dramatic difference to a child's achievement within school. </a:t>
            </a:r>
          </a:p>
          <a:p>
            <a:pPr lvl="1"/>
            <a:r>
              <a:rPr lang="en-GB" sz="9600" dirty="0" smtClean="0">
                <a:solidFill>
                  <a:schemeClr val="accent2">
                    <a:lumMod val="50000"/>
                  </a:schemeClr>
                </a:solidFill>
              </a:rPr>
              <a:t>Make </a:t>
            </a:r>
            <a:r>
              <a:rPr lang="en-GB" sz="9600" dirty="0">
                <a:solidFill>
                  <a:schemeClr val="accent2">
                    <a:lumMod val="50000"/>
                  </a:schemeClr>
                </a:solidFill>
              </a:rPr>
              <a:t>time to read- even </a:t>
            </a:r>
            <a:r>
              <a:rPr lang="en-GB" sz="9600" dirty="0" smtClean="0">
                <a:solidFill>
                  <a:schemeClr val="accent2">
                    <a:lumMod val="50000"/>
                  </a:schemeClr>
                </a:solidFill>
              </a:rPr>
              <a:t>5/10 </a:t>
            </a:r>
            <a:r>
              <a:rPr lang="en-GB" sz="9600" dirty="0">
                <a:solidFill>
                  <a:schemeClr val="accent2">
                    <a:lumMod val="50000"/>
                  </a:schemeClr>
                </a:solidFill>
              </a:rPr>
              <a:t>minutes a </a:t>
            </a:r>
            <a:r>
              <a:rPr lang="en-GB" sz="9600" dirty="0" smtClean="0">
                <a:solidFill>
                  <a:schemeClr val="accent2">
                    <a:lumMod val="50000"/>
                  </a:schemeClr>
                </a:solidFill>
              </a:rPr>
              <a:t>day</a:t>
            </a:r>
            <a:endParaRPr lang="en-GB" sz="9600" dirty="0">
              <a:solidFill>
                <a:schemeClr val="accent2">
                  <a:lumMod val="50000"/>
                </a:schemeClr>
              </a:solidFill>
            </a:endParaRPr>
          </a:p>
          <a:p>
            <a:pPr lvl="1"/>
            <a:r>
              <a:rPr lang="en-GB" sz="9600" dirty="0" smtClean="0">
                <a:solidFill>
                  <a:schemeClr val="accent2">
                    <a:lumMod val="50000"/>
                  </a:schemeClr>
                </a:solidFill>
              </a:rPr>
              <a:t>Choose </a:t>
            </a:r>
            <a:r>
              <a:rPr lang="en-GB" sz="9600" dirty="0">
                <a:solidFill>
                  <a:schemeClr val="accent2">
                    <a:lumMod val="50000"/>
                  </a:schemeClr>
                </a:solidFill>
              </a:rPr>
              <a:t>different types of </a:t>
            </a:r>
            <a:r>
              <a:rPr lang="en-GB" sz="9600" dirty="0" smtClean="0">
                <a:solidFill>
                  <a:schemeClr val="accent2">
                    <a:lumMod val="50000"/>
                  </a:schemeClr>
                </a:solidFill>
              </a:rPr>
              <a:t>books</a:t>
            </a:r>
            <a:endParaRPr lang="en-GB" sz="9600" dirty="0">
              <a:solidFill>
                <a:schemeClr val="accent2">
                  <a:lumMod val="50000"/>
                </a:schemeClr>
              </a:solidFill>
            </a:endParaRPr>
          </a:p>
          <a:p>
            <a:pPr lvl="1"/>
            <a:r>
              <a:rPr lang="en-GB" sz="9600" dirty="0" smtClean="0">
                <a:solidFill>
                  <a:schemeClr val="accent2">
                    <a:lumMod val="50000"/>
                  </a:schemeClr>
                </a:solidFill>
              </a:rPr>
              <a:t>Take </a:t>
            </a:r>
            <a:r>
              <a:rPr lang="en-GB" sz="9600" dirty="0">
                <a:solidFill>
                  <a:schemeClr val="accent2">
                    <a:lumMod val="50000"/>
                  </a:schemeClr>
                </a:solidFill>
              </a:rPr>
              <a:t>turns to </a:t>
            </a:r>
            <a:r>
              <a:rPr lang="en-GB" sz="9600" dirty="0" smtClean="0">
                <a:solidFill>
                  <a:schemeClr val="accent2">
                    <a:lumMod val="50000"/>
                  </a:schemeClr>
                </a:solidFill>
              </a:rPr>
              <a:t>read</a:t>
            </a:r>
            <a:endParaRPr lang="en-GB" sz="9600" dirty="0">
              <a:solidFill>
                <a:schemeClr val="accent2">
                  <a:lumMod val="50000"/>
                </a:schemeClr>
              </a:solidFill>
            </a:endParaRPr>
          </a:p>
          <a:p>
            <a:pPr lvl="1"/>
            <a:r>
              <a:rPr lang="en-GB" sz="9600" dirty="0" smtClean="0">
                <a:solidFill>
                  <a:schemeClr val="accent2">
                    <a:lumMod val="50000"/>
                  </a:schemeClr>
                </a:solidFill>
              </a:rPr>
              <a:t>Talk </a:t>
            </a:r>
            <a:r>
              <a:rPr lang="en-GB" sz="9600" dirty="0">
                <a:solidFill>
                  <a:schemeClr val="accent2">
                    <a:lumMod val="50000"/>
                  </a:schemeClr>
                </a:solidFill>
              </a:rPr>
              <a:t>about the book- asking your child </a:t>
            </a:r>
            <a:r>
              <a:rPr lang="en-GB" sz="9600" dirty="0" smtClean="0">
                <a:solidFill>
                  <a:schemeClr val="accent2">
                    <a:lumMod val="50000"/>
                  </a:schemeClr>
                </a:solidFill>
              </a:rPr>
              <a:t>questions</a:t>
            </a:r>
            <a:endParaRPr lang="en-GB" sz="9600" dirty="0">
              <a:solidFill>
                <a:schemeClr val="accent2">
                  <a:lumMod val="50000"/>
                </a:schemeClr>
              </a:solidFill>
            </a:endParaRPr>
          </a:p>
          <a:p>
            <a:pPr lvl="1"/>
            <a:r>
              <a:rPr lang="en-GB" sz="9600" dirty="0" smtClean="0">
                <a:solidFill>
                  <a:schemeClr val="accent2">
                    <a:lumMod val="50000"/>
                  </a:schemeClr>
                </a:solidFill>
              </a:rPr>
              <a:t>Pay </a:t>
            </a:r>
            <a:r>
              <a:rPr lang="en-GB" sz="9600" dirty="0">
                <a:solidFill>
                  <a:schemeClr val="accent2">
                    <a:lumMod val="50000"/>
                  </a:schemeClr>
                </a:solidFill>
              </a:rPr>
              <a:t>attention to the </a:t>
            </a:r>
            <a:r>
              <a:rPr lang="en-GB" sz="9600" dirty="0" smtClean="0">
                <a:solidFill>
                  <a:schemeClr val="accent2">
                    <a:lumMod val="50000"/>
                  </a:schemeClr>
                </a:solidFill>
              </a:rPr>
              <a:t>language</a:t>
            </a:r>
            <a:endParaRPr lang="en-GB" sz="9600" dirty="0">
              <a:solidFill>
                <a:schemeClr val="accent2">
                  <a:lumMod val="50000"/>
                </a:schemeClr>
              </a:solidFill>
            </a:endParaRPr>
          </a:p>
          <a:p>
            <a:pPr lvl="1"/>
            <a:r>
              <a:rPr lang="en-GB" sz="9600" b="1" dirty="0" smtClean="0">
                <a:solidFill>
                  <a:schemeClr val="accent2">
                    <a:lumMod val="50000"/>
                  </a:schemeClr>
                </a:solidFill>
              </a:rPr>
              <a:t>Enjoy reading</a:t>
            </a:r>
          </a:p>
          <a:p>
            <a:pPr lvl="1"/>
            <a:endParaRPr lang="en-GB" sz="9600" b="1" dirty="0">
              <a:solidFill>
                <a:schemeClr val="accent2">
                  <a:lumMod val="50000"/>
                </a:schemeClr>
              </a:solidFill>
            </a:endParaRPr>
          </a:p>
          <a:p>
            <a:pPr marL="393192" lvl="1" indent="0" algn="ctr">
              <a:buNone/>
            </a:pPr>
            <a:r>
              <a:rPr lang="en-GB" sz="9600" b="1" dirty="0" smtClean="0">
                <a:solidFill>
                  <a:schemeClr val="accent2">
                    <a:lumMod val="50000"/>
                  </a:schemeClr>
                </a:solidFill>
              </a:rPr>
              <a:t>Books and reading records in every day please.</a:t>
            </a:r>
          </a:p>
        </p:txBody>
      </p:sp>
    </p:spTree>
    <p:extLst>
      <p:ext uri="{BB962C8B-B14F-4D97-AF65-F5344CB8AC3E}">
        <p14:creationId xmlns:p14="http://schemas.microsoft.com/office/powerpoint/2010/main" val="32633567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8"/>
            <a:ext cx="8229600" cy="692696"/>
          </a:xfrm>
        </p:spPr>
        <p:txBody>
          <a:bodyPr>
            <a:normAutofit/>
          </a:bodyPr>
          <a:lstStyle/>
          <a:p>
            <a:r>
              <a:rPr lang="en-GB" dirty="0" smtClean="0"/>
              <a:t>Key Areas - Homework</a:t>
            </a:r>
            <a:endParaRPr lang="en-GB" dirty="0"/>
          </a:p>
        </p:txBody>
      </p:sp>
      <p:sp>
        <p:nvSpPr>
          <p:cNvPr id="3" name="Content Placeholder 2"/>
          <p:cNvSpPr>
            <a:spLocks noGrp="1"/>
          </p:cNvSpPr>
          <p:nvPr>
            <p:ph idx="1"/>
          </p:nvPr>
        </p:nvSpPr>
        <p:spPr>
          <a:xfrm>
            <a:off x="457200" y="1484784"/>
            <a:ext cx="6851104" cy="5184576"/>
          </a:xfrm>
        </p:spPr>
        <p:txBody>
          <a:bodyPr>
            <a:normAutofit fontScale="25000" lnSpcReduction="20000"/>
          </a:bodyPr>
          <a:lstStyle/>
          <a:p>
            <a:pPr marL="0" indent="0">
              <a:buNone/>
            </a:pPr>
            <a:endParaRPr lang="en-GB" sz="8000" dirty="0" smtClean="0">
              <a:solidFill>
                <a:schemeClr val="accent2">
                  <a:lumMod val="50000"/>
                </a:schemeClr>
              </a:solidFill>
            </a:endParaRPr>
          </a:p>
          <a:p>
            <a:pPr marL="0" indent="0">
              <a:buNone/>
            </a:pPr>
            <a:r>
              <a:rPr lang="en-GB" sz="8000" dirty="0" smtClean="0">
                <a:solidFill>
                  <a:schemeClr val="accent2">
                    <a:lumMod val="50000"/>
                  </a:schemeClr>
                </a:solidFill>
              </a:rPr>
              <a:t>Homework </a:t>
            </a:r>
            <a:r>
              <a:rPr lang="en-GB" sz="8000" dirty="0">
                <a:solidFill>
                  <a:schemeClr val="accent2">
                    <a:lumMod val="50000"/>
                  </a:schemeClr>
                </a:solidFill>
              </a:rPr>
              <a:t>will be </a:t>
            </a:r>
            <a:r>
              <a:rPr lang="en-GB" sz="8000" dirty="0" smtClean="0">
                <a:solidFill>
                  <a:schemeClr val="accent2">
                    <a:lumMod val="50000"/>
                  </a:schemeClr>
                </a:solidFill>
              </a:rPr>
              <a:t>set on </a:t>
            </a:r>
            <a:r>
              <a:rPr lang="en-GB" sz="8000" b="1" dirty="0" smtClean="0">
                <a:solidFill>
                  <a:schemeClr val="accent2">
                    <a:lumMod val="50000"/>
                  </a:schemeClr>
                </a:solidFill>
              </a:rPr>
              <a:t>Friday</a:t>
            </a:r>
            <a:r>
              <a:rPr lang="en-GB" sz="8000" dirty="0" smtClean="0">
                <a:solidFill>
                  <a:schemeClr val="accent2">
                    <a:lumMod val="50000"/>
                  </a:schemeClr>
                </a:solidFill>
              </a:rPr>
              <a:t> </a:t>
            </a:r>
            <a:r>
              <a:rPr lang="en-GB" sz="8000" dirty="0" smtClean="0">
                <a:solidFill>
                  <a:schemeClr val="accent2">
                    <a:lumMod val="50000"/>
                  </a:schemeClr>
                </a:solidFill>
              </a:rPr>
              <a:t>and will be due for </a:t>
            </a:r>
            <a:r>
              <a:rPr lang="en-GB" sz="8000" dirty="0">
                <a:solidFill>
                  <a:schemeClr val="accent2">
                    <a:lumMod val="50000"/>
                  </a:schemeClr>
                </a:solidFill>
              </a:rPr>
              <a:t>the following </a:t>
            </a:r>
            <a:r>
              <a:rPr lang="en-GB" sz="8000" b="1" dirty="0" smtClean="0">
                <a:solidFill>
                  <a:schemeClr val="accent2">
                    <a:lumMod val="50000"/>
                  </a:schemeClr>
                </a:solidFill>
              </a:rPr>
              <a:t>Friday</a:t>
            </a:r>
            <a:r>
              <a:rPr lang="en-GB" sz="8000" dirty="0" smtClean="0">
                <a:solidFill>
                  <a:schemeClr val="accent2">
                    <a:lumMod val="50000"/>
                  </a:schemeClr>
                </a:solidFill>
              </a:rPr>
              <a:t>. </a:t>
            </a:r>
            <a:r>
              <a:rPr lang="en-GB" sz="8000" dirty="0">
                <a:solidFill>
                  <a:schemeClr val="accent2">
                    <a:lumMod val="50000"/>
                  </a:schemeClr>
                </a:solidFill>
              </a:rPr>
              <a:t>Please support your child in getting into the routine of completing homework on time</a:t>
            </a:r>
            <a:r>
              <a:rPr lang="en-GB" sz="8000" dirty="0" smtClean="0">
                <a:solidFill>
                  <a:schemeClr val="accent2">
                    <a:lumMod val="50000"/>
                  </a:schemeClr>
                </a:solidFill>
              </a:rPr>
              <a:t>. Homework will be set on the school website and </a:t>
            </a:r>
            <a:r>
              <a:rPr lang="en-GB" sz="8000" dirty="0" err="1" smtClean="0">
                <a:solidFill>
                  <a:schemeClr val="accent2">
                    <a:lumMod val="50000"/>
                  </a:schemeClr>
                </a:solidFill>
              </a:rPr>
              <a:t>MyMaths</a:t>
            </a:r>
            <a:r>
              <a:rPr lang="en-GB" sz="8000" dirty="0" smtClean="0">
                <a:solidFill>
                  <a:schemeClr val="accent2">
                    <a:lumMod val="50000"/>
                  </a:schemeClr>
                </a:solidFill>
              </a:rPr>
              <a:t>.</a:t>
            </a:r>
          </a:p>
          <a:p>
            <a:pPr marL="0" indent="0">
              <a:buNone/>
            </a:pPr>
            <a:endParaRPr lang="en-GB" sz="8000" b="1" dirty="0">
              <a:solidFill>
                <a:schemeClr val="accent2">
                  <a:lumMod val="50000"/>
                </a:schemeClr>
              </a:solidFill>
            </a:endParaRPr>
          </a:p>
          <a:p>
            <a:pPr marL="0" lvl="1" indent="0" defTabSz="900113">
              <a:buNone/>
            </a:pPr>
            <a:r>
              <a:rPr lang="en-GB" sz="7200" b="1" u="sng" dirty="0" smtClean="0">
                <a:solidFill>
                  <a:schemeClr val="accent2">
                    <a:lumMod val="50000"/>
                  </a:schemeClr>
                </a:solidFill>
              </a:rPr>
              <a:t>The </a:t>
            </a:r>
            <a:r>
              <a:rPr lang="en-GB" sz="7200" b="1" u="sng" dirty="0">
                <a:solidFill>
                  <a:schemeClr val="accent2">
                    <a:lumMod val="50000"/>
                  </a:schemeClr>
                </a:solidFill>
              </a:rPr>
              <a:t>School Website:</a:t>
            </a:r>
          </a:p>
          <a:p>
            <a:pPr marL="0" lvl="1" indent="0" defTabSz="900113">
              <a:buNone/>
            </a:pPr>
            <a:r>
              <a:rPr lang="en-GB" sz="7200" dirty="0" smtClean="0">
                <a:solidFill>
                  <a:schemeClr val="accent2">
                    <a:lumMod val="50000"/>
                  </a:schemeClr>
                </a:solidFill>
              </a:rPr>
              <a:t>To see the yearly overview and topics we will be learning. </a:t>
            </a:r>
          </a:p>
          <a:p>
            <a:pPr marL="0" lvl="1" indent="0" defTabSz="900113">
              <a:buNone/>
            </a:pPr>
            <a:endParaRPr lang="en-GB" sz="7200" dirty="0">
              <a:solidFill>
                <a:schemeClr val="accent2">
                  <a:lumMod val="50000"/>
                </a:schemeClr>
              </a:solidFill>
            </a:endParaRPr>
          </a:p>
          <a:p>
            <a:pPr marL="0" lvl="1" indent="0" defTabSz="900113">
              <a:buNone/>
            </a:pPr>
            <a:r>
              <a:rPr lang="en-GB" sz="7200" b="1" u="sng" dirty="0">
                <a:solidFill>
                  <a:schemeClr val="accent2">
                    <a:lumMod val="50000"/>
                  </a:schemeClr>
                </a:solidFill>
              </a:rPr>
              <a:t>Spellings:</a:t>
            </a:r>
          </a:p>
          <a:p>
            <a:pPr marL="0" lvl="1" indent="0" defTabSz="900113">
              <a:buNone/>
            </a:pPr>
            <a:r>
              <a:rPr lang="en-GB" sz="7200" dirty="0" smtClean="0">
                <a:solidFill>
                  <a:schemeClr val="accent2">
                    <a:lumMod val="50000"/>
                  </a:schemeClr>
                </a:solidFill>
              </a:rPr>
              <a:t>No </a:t>
            </a:r>
            <a:r>
              <a:rPr lang="en-GB" sz="7200" dirty="0">
                <a:solidFill>
                  <a:schemeClr val="accent2">
                    <a:lumMod val="50000"/>
                  </a:schemeClr>
                </a:solidFill>
              </a:rPr>
              <a:t>set spelling test but at the end of every half term we will do a spelling challenge on the </a:t>
            </a:r>
            <a:r>
              <a:rPr lang="en-GB" sz="7200" dirty="0" smtClean="0">
                <a:solidFill>
                  <a:schemeClr val="accent2">
                    <a:lumMod val="50000"/>
                  </a:schemeClr>
                </a:solidFill>
              </a:rPr>
              <a:t>common </a:t>
            </a:r>
            <a:r>
              <a:rPr lang="en-GB" sz="7200" dirty="0">
                <a:solidFill>
                  <a:schemeClr val="accent2">
                    <a:lumMod val="50000"/>
                  </a:schemeClr>
                </a:solidFill>
              </a:rPr>
              <a:t>exception words</a:t>
            </a:r>
            <a:r>
              <a:rPr lang="en-GB" sz="7200" dirty="0" smtClean="0">
                <a:solidFill>
                  <a:schemeClr val="accent2">
                    <a:lumMod val="50000"/>
                  </a:schemeClr>
                </a:solidFill>
              </a:rPr>
              <a:t>.</a:t>
            </a:r>
          </a:p>
          <a:p>
            <a:pPr marL="0" lvl="1" indent="0" defTabSz="900113">
              <a:buNone/>
            </a:pPr>
            <a:endParaRPr lang="en-GB" sz="7200" dirty="0">
              <a:solidFill>
                <a:schemeClr val="accent2">
                  <a:lumMod val="50000"/>
                </a:schemeClr>
              </a:solidFill>
            </a:endParaRPr>
          </a:p>
          <a:p>
            <a:pPr marL="0" lvl="1" indent="0" defTabSz="900113">
              <a:buNone/>
            </a:pPr>
            <a:r>
              <a:rPr lang="en-GB" sz="7200" dirty="0">
                <a:solidFill>
                  <a:schemeClr val="accent2">
                    <a:lumMod val="50000"/>
                  </a:schemeClr>
                </a:solidFill>
              </a:rPr>
              <a:t>If your child is finding the spellings less challenging, please encourage them to think of spellings which follow this rule and others that don’t. What’s the longest word they can find, using that spelling rule? And so on</a:t>
            </a:r>
            <a:r>
              <a:rPr lang="en-GB" sz="7200" dirty="0" smtClean="0">
                <a:solidFill>
                  <a:schemeClr val="accent2">
                    <a:lumMod val="50000"/>
                  </a:schemeClr>
                </a:solidFill>
              </a:rPr>
              <a:t>!</a:t>
            </a:r>
          </a:p>
          <a:p>
            <a:pPr marL="0" lvl="1" indent="0" defTabSz="900113">
              <a:buNone/>
            </a:pPr>
            <a:endParaRPr lang="en-GB" sz="7200" dirty="0" smtClean="0">
              <a:solidFill>
                <a:schemeClr val="accent2">
                  <a:lumMod val="50000"/>
                </a:schemeClr>
              </a:solidFill>
            </a:endParaRPr>
          </a:p>
          <a:p>
            <a:pPr marL="0" lvl="1" indent="0" defTabSz="900113">
              <a:buNone/>
            </a:pPr>
            <a:endParaRPr lang="en-GB" sz="7200" b="1" u="sng" dirty="0">
              <a:solidFill>
                <a:schemeClr val="accent2">
                  <a:lumMod val="50000"/>
                </a:schemeClr>
              </a:solidFill>
            </a:endParaRPr>
          </a:p>
        </p:txBody>
      </p:sp>
    </p:spTree>
    <p:extLst>
      <p:ext uri="{BB962C8B-B14F-4D97-AF65-F5344CB8AC3E}">
        <p14:creationId xmlns:p14="http://schemas.microsoft.com/office/powerpoint/2010/main" val="2008445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50000"/>
                  </a:schemeClr>
                </a:solidFill>
              </a:rPr>
              <a:t>Medical Information</a:t>
            </a:r>
            <a:endParaRPr lang="en-GB"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r>
              <a:rPr lang="en-GB" dirty="0" smtClean="0">
                <a:solidFill>
                  <a:schemeClr val="accent2">
                    <a:lumMod val="50000"/>
                  </a:schemeClr>
                </a:solidFill>
              </a:rPr>
              <a:t>Medicines</a:t>
            </a:r>
          </a:p>
          <a:p>
            <a:pPr lvl="1"/>
            <a:r>
              <a:rPr lang="en-GB" dirty="0" smtClean="0">
                <a:solidFill>
                  <a:schemeClr val="accent2">
                    <a:lumMod val="50000"/>
                  </a:schemeClr>
                </a:solidFill>
              </a:rPr>
              <a:t>Medical form to be completed</a:t>
            </a:r>
          </a:p>
          <a:p>
            <a:pPr lvl="1"/>
            <a:r>
              <a:rPr lang="en-GB" dirty="0" smtClean="0">
                <a:solidFill>
                  <a:schemeClr val="accent2">
                    <a:lumMod val="50000"/>
                  </a:schemeClr>
                </a:solidFill>
              </a:rPr>
              <a:t>Children are not to administer medicine themselves</a:t>
            </a:r>
          </a:p>
          <a:p>
            <a:pPr marL="0" indent="0">
              <a:buNone/>
            </a:pPr>
            <a:endParaRPr lang="en-GB" dirty="0" smtClean="0">
              <a:solidFill>
                <a:schemeClr val="accent2">
                  <a:lumMod val="50000"/>
                </a:schemeClr>
              </a:solidFill>
            </a:endParaRPr>
          </a:p>
          <a:p>
            <a:r>
              <a:rPr lang="en-GB" dirty="0" smtClean="0">
                <a:solidFill>
                  <a:schemeClr val="accent2">
                    <a:lumMod val="50000"/>
                  </a:schemeClr>
                </a:solidFill>
              </a:rPr>
              <a:t>Inhalers/</a:t>
            </a:r>
            <a:r>
              <a:rPr lang="en-GB" dirty="0" err="1" smtClean="0">
                <a:solidFill>
                  <a:schemeClr val="accent2">
                    <a:lumMod val="50000"/>
                  </a:schemeClr>
                </a:solidFill>
              </a:rPr>
              <a:t>Epipens</a:t>
            </a:r>
            <a:endParaRPr lang="en-GB" dirty="0" smtClean="0">
              <a:solidFill>
                <a:schemeClr val="accent2">
                  <a:lumMod val="50000"/>
                </a:schemeClr>
              </a:solidFill>
            </a:endParaRPr>
          </a:p>
          <a:p>
            <a:pPr lvl="1"/>
            <a:r>
              <a:rPr lang="en-GB" dirty="0" smtClean="0">
                <a:solidFill>
                  <a:schemeClr val="accent2">
                    <a:lumMod val="50000"/>
                  </a:schemeClr>
                </a:solidFill>
              </a:rPr>
              <a:t>Children can’t leave the school site if their inhaler/</a:t>
            </a:r>
            <a:r>
              <a:rPr lang="en-GB" dirty="0" err="1" smtClean="0">
                <a:solidFill>
                  <a:schemeClr val="accent2">
                    <a:lumMod val="50000"/>
                  </a:schemeClr>
                </a:solidFill>
              </a:rPr>
              <a:t>Epipen</a:t>
            </a:r>
            <a:r>
              <a:rPr lang="en-GB" dirty="0" smtClean="0">
                <a:solidFill>
                  <a:schemeClr val="accent2">
                    <a:lumMod val="50000"/>
                  </a:schemeClr>
                </a:solidFill>
              </a:rPr>
              <a:t> isn’t in school</a:t>
            </a:r>
          </a:p>
          <a:p>
            <a:pPr lvl="1"/>
            <a:r>
              <a:rPr lang="en-GB" dirty="0" smtClean="0">
                <a:solidFill>
                  <a:schemeClr val="accent2">
                    <a:lumMod val="50000"/>
                  </a:schemeClr>
                </a:solidFill>
              </a:rPr>
              <a:t>Medical labels on the box</a:t>
            </a:r>
            <a:endParaRPr lang="en-GB" dirty="0">
              <a:solidFill>
                <a:schemeClr val="accent2">
                  <a:lumMod val="50000"/>
                </a:schemeClr>
              </a:solidFill>
            </a:endParaRPr>
          </a:p>
          <a:p>
            <a:r>
              <a:rPr lang="en-GB" dirty="0" smtClean="0">
                <a:solidFill>
                  <a:schemeClr val="accent2">
                    <a:lumMod val="50000"/>
                  </a:schemeClr>
                </a:solidFill>
              </a:rPr>
              <a:t>Sickness</a:t>
            </a:r>
          </a:p>
          <a:p>
            <a:pPr lvl="1"/>
            <a:r>
              <a:rPr lang="en-GB" dirty="0" smtClean="0">
                <a:solidFill>
                  <a:schemeClr val="accent2">
                    <a:lumMod val="50000"/>
                  </a:schemeClr>
                </a:solidFill>
              </a:rPr>
              <a:t>Report to the office</a:t>
            </a:r>
          </a:p>
          <a:p>
            <a:pPr lvl="1"/>
            <a:r>
              <a:rPr lang="en-GB" dirty="0" smtClean="0">
                <a:solidFill>
                  <a:schemeClr val="accent2">
                    <a:lumMod val="50000"/>
                  </a:schemeClr>
                </a:solidFill>
              </a:rPr>
              <a:t>48 hours</a:t>
            </a:r>
            <a:endParaRPr lang="en-GB" dirty="0">
              <a:solidFill>
                <a:schemeClr val="accent2">
                  <a:lumMod val="50000"/>
                </a:schemeClr>
              </a:solidFill>
            </a:endParaRPr>
          </a:p>
        </p:txBody>
      </p:sp>
    </p:spTree>
    <p:extLst>
      <p:ext uri="{BB962C8B-B14F-4D97-AF65-F5344CB8AC3E}">
        <p14:creationId xmlns:p14="http://schemas.microsoft.com/office/powerpoint/2010/main" val="40013100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50000"/>
                  </a:schemeClr>
                </a:solidFill>
              </a:rPr>
              <a:t>Key Information </a:t>
            </a:r>
            <a:endParaRPr lang="en-GB" dirty="0">
              <a:solidFill>
                <a:schemeClr val="accent2">
                  <a:lumMod val="50000"/>
                </a:schemeClr>
              </a:solidFill>
            </a:endParaRPr>
          </a:p>
        </p:txBody>
      </p:sp>
      <p:sp>
        <p:nvSpPr>
          <p:cNvPr id="3" name="Content Placeholder 2"/>
          <p:cNvSpPr>
            <a:spLocks noGrp="1"/>
          </p:cNvSpPr>
          <p:nvPr>
            <p:ph idx="1"/>
          </p:nvPr>
        </p:nvSpPr>
        <p:spPr>
          <a:xfrm>
            <a:off x="609599" y="1628800"/>
            <a:ext cx="6347714" cy="3880773"/>
          </a:xfrm>
        </p:spPr>
        <p:txBody>
          <a:bodyPr>
            <a:noAutofit/>
          </a:bodyPr>
          <a:lstStyle/>
          <a:p>
            <a:r>
              <a:rPr lang="en-GB" sz="2800" dirty="0" smtClean="0">
                <a:solidFill>
                  <a:schemeClr val="accent2">
                    <a:lumMod val="50000"/>
                  </a:schemeClr>
                </a:solidFill>
              </a:rPr>
              <a:t>Significant to year group;</a:t>
            </a:r>
          </a:p>
          <a:p>
            <a:pPr lvl="1"/>
            <a:r>
              <a:rPr lang="en-GB" sz="2400" dirty="0" smtClean="0">
                <a:solidFill>
                  <a:schemeClr val="accent2">
                    <a:lumMod val="50000"/>
                  </a:schemeClr>
                </a:solidFill>
              </a:rPr>
              <a:t>End of Year Assessments </a:t>
            </a:r>
            <a:endParaRPr lang="en-GB" sz="2400" b="1" dirty="0" smtClean="0">
              <a:solidFill>
                <a:schemeClr val="accent2">
                  <a:lumMod val="50000"/>
                </a:schemeClr>
              </a:solidFill>
            </a:endParaRPr>
          </a:p>
          <a:p>
            <a:pPr marL="393192" lvl="1" indent="0">
              <a:buNone/>
            </a:pPr>
            <a:endParaRPr lang="en-GB" sz="2400" dirty="0" smtClean="0">
              <a:solidFill>
                <a:schemeClr val="accent2">
                  <a:lumMod val="50000"/>
                </a:schemeClr>
              </a:solidFill>
            </a:endParaRPr>
          </a:p>
          <a:p>
            <a:pPr marL="393192" lvl="1" indent="0">
              <a:buNone/>
            </a:pPr>
            <a:r>
              <a:rPr lang="en-GB" sz="2400" dirty="0" smtClean="0">
                <a:solidFill>
                  <a:schemeClr val="accent2">
                    <a:lumMod val="50000"/>
                  </a:schemeClr>
                </a:solidFill>
              </a:rPr>
              <a:t> </a:t>
            </a:r>
          </a:p>
          <a:p>
            <a:r>
              <a:rPr lang="en-GB" sz="2800" dirty="0" smtClean="0">
                <a:solidFill>
                  <a:schemeClr val="accent2">
                    <a:lumMod val="50000"/>
                  </a:schemeClr>
                </a:solidFill>
              </a:rPr>
              <a:t>Intervention work / booster groups	</a:t>
            </a:r>
          </a:p>
          <a:p>
            <a:pPr lvl="1"/>
            <a:r>
              <a:rPr lang="en-GB" sz="2400" dirty="0" smtClean="0">
                <a:solidFill>
                  <a:schemeClr val="accent2">
                    <a:lumMod val="50000"/>
                  </a:schemeClr>
                </a:solidFill>
              </a:rPr>
              <a:t>Children throughout the year may be taken out for small booster groups, pre teaching or intervention work to support their learning and understanding.</a:t>
            </a:r>
            <a:endParaRPr lang="en-GB" sz="2400" dirty="0" smtClean="0">
              <a:solidFill>
                <a:schemeClr val="accent2">
                  <a:lumMod val="50000"/>
                </a:schemeClr>
              </a:solidFill>
            </a:endParaRPr>
          </a:p>
        </p:txBody>
      </p:sp>
    </p:spTree>
    <p:extLst>
      <p:ext uri="{BB962C8B-B14F-4D97-AF65-F5344CB8AC3E}">
        <p14:creationId xmlns:p14="http://schemas.microsoft.com/office/powerpoint/2010/main" val="28473905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Year Ahead</a:t>
            </a:r>
            <a:endParaRPr lang="en-GB" dirty="0"/>
          </a:p>
        </p:txBody>
      </p:sp>
      <p:sp>
        <p:nvSpPr>
          <p:cNvPr id="3" name="Content Placeholder 2"/>
          <p:cNvSpPr>
            <a:spLocks noGrp="1"/>
          </p:cNvSpPr>
          <p:nvPr>
            <p:ph idx="1"/>
          </p:nvPr>
        </p:nvSpPr>
        <p:spPr>
          <a:xfrm>
            <a:off x="827584" y="1484784"/>
            <a:ext cx="6347714" cy="3880773"/>
          </a:xfrm>
        </p:spPr>
        <p:txBody>
          <a:bodyPr>
            <a:normAutofit lnSpcReduction="10000"/>
          </a:bodyPr>
          <a:lstStyle/>
          <a:p>
            <a:pPr marL="0" indent="0" algn="ctr">
              <a:buNone/>
            </a:pPr>
            <a:endParaRPr lang="en-GB" dirty="0" smtClean="0"/>
          </a:p>
          <a:p>
            <a:pPr marL="0" indent="0" algn="ctr">
              <a:buNone/>
            </a:pPr>
            <a:r>
              <a:rPr lang="en-GB" sz="3000" dirty="0" smtClean="0"/>
              <a:t>We </a:t>
            </a:r>
            <a:r>
              <a:rPr lang="en-GB" sz="3000" dirty="0"/>
              <a:t>have already made a great start to the year and it will be a busy one, with lots of exciting topics and activities planned. We’d like to thank you, the parents and guardians, for all your support at home; it really does make all the difference! </a:t>
            </a:r>
          </a:p>
          <a:p>
            <a:pPr marL="0" indent="0" algn="ctr">
              <a:buNone/>
            </a:pPr>
            <a:endParaRPr lang="en-GB" dirty="0" smtClean="0"/>
          </a:p>
        </p:txBody>
      </p:sp>
    </p:spTree>
    <p:extLst>
      <p:ext uri="{BB962C8B-B14F-4D97-AF65-F5344CB8AC3E}">
        <p14:creationId xmlns:p14="http://schemas.microsoft.com/office/powerpoint/2010/main" val="3944575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7107" y="188640"/>
            <a:ext cx="7772400" cy="1224136"/>
          </a:xfrm>
        </p:spPr>
        <p:txBody>
          <a:bodyPr>
            <a:normAutofit fontScale="90000"/>
          </a:bodyPr>
          <a:lstStyle/>
          <a:p>
            <a:pPr algn="ctr"/>
            <a:r>
              <a:rPr lang="en-GB" sz="6000" dirty="0" smtClean="0"/>
              <a:t>Welcome Meeting </a:t>
            </a:r>
            <a:r>
              <a:rPr lang="en-GB" sz="6000" dirty="0" smtClean="0"/>
              <a:t>2024</a:t>
            </a:r>
            <a:endParaRPr lang="en-GB" sz="6000" dirty="0"/>
          </a:p>
        </p:txBody>
      </p:sp>
      <p:sp>
        <p:nvSpPr>
          <p:cNvPr id="3" name="Subtitle 2"/>
          <p:cNvSpPr>
            <a:spLocks noGrp="1"/>
          </p:cNvSpPr>
          <p:nvPr>
            <p:ph type="subTitle" idx="1"/>
          </p:nvPr>
        </p:nvSpPr>
        <p:spPr>
          <a:xfrm>
            <a:off x="1689931" y="2682635"/>
            <a:ext cx="5406752" cy="1512168"/>
          </a:xfrm>
        </p:spPr>
        <p:txBody>
          <a:bodyPr>
            <a:noAutofit/>
          </a:bodyPr>
          <a:lstStyle/>
          <a:p>
            <a:pPr algn="ctr"/>
            <a:endParaRPr lang="en-GB" sz="3600" dirty="0"/>
          </a:p>
          <a:p>
            <a:pPr algn="ctr"/>
            <a:r>
              <a:rPr lang="en-GB" sz="5400" dirty="0" smtClean="0"/>
              <a:t>Year 2 </a:t>
            </a:r>
            <a:endParaRPr lang="en-GB" sz="5400" dirty="0"/>
          </a:p>
        </p:txBody>
      </p:sp>
      <p:pic>
        <p:nvPicPr>
          <p:cNvPr id="4" name="Picture 3"/>
          <p:cNvPicPr>
            <a:picLocks noChangeAspect="1"/>
          </p:cNvPicPr>
          <p:nvPr/>
        </p:nvPicPr>
        <p:blipFill>
          <a:blip r:embed="rId2"/>
          <a:stretch>
            <a:fillRect/>
          </a:stretch>
        </p:blipFill>
        <p:spPr>
          <a:xfrm>
            <a:off x="377499" y="1456777"/>
            <a:ext cx="8166498" cy="1937941"/>
          </a:xfrm>
          <a:prstGeom prst="rect">
            <a:avLst/>
          </a:prstGeom>
        </p:spPr>
      </p:pic>
    </p:spTree>
    <p:extLst>
      <p:ext uri="{BB962C8B-B14F-4D97-AF65-F5344CB8AC3E}">
        <p14:creationId xmlns:p14="http://schemas.microsoft.com/office/powerpoint/2010/main" val="551378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3528" y="1340768"/>
            <a:ext cx="8229600" cy="936104"/>
          </a:xfrm>
        </p:spPr>
        <p:txBody>
          <a:bodyPr>
            <a:normAutofit/>
          </a:bodyPr>
          <a:lstStyle/>
          <a:p>
            <a:r>
              <a:rPr lang="en-GB" sz="3200" dirty="0" smtClean="0">
                <a:solidFill>
                  <a:srgbClr val="002060"/>
                </a:solidFill>
              </a:rPr>
              <a:t>Curriculum Developments</a:t>
            </a:r>
            <a:endParaRPr lang="en-GB" sz="3200" dirty="0">
              <a:solidFill>
                <a:srgbClr val="002060"/>
              </a:solidFill>
            </a:endParaRPr>
          </a:p>
        </p:txBody>
      </p:sp>
      <p:sp>
        <p:nvSpPr>
          <p:cNvPr id="2" name="Content Placeholder 1"/>
          <p:cNvSpPr>
            <a:spLocks noGrp="1"/>
          </p:cNvSpPr>
          <p:nvPr>
            <p:ph idx="1"/>
          </p:nvPr>
        </p:nvSpPr>
        <p:spPr>
          <a:xfrm>
            <a:off x="395537" y="2132856"/>
            <a:ext cx="8568952" cy="4725144"/>
          </a:xfrm>
        </p:spPr>
        <p:txBody>
          <a:bodyPr>
            <a:normAutofit/>
          </a:bodyPr>
          <a:lstStyle/>
          <a:p>
            <a:pPr lvl="0"/>
            <a:r>
              <a:rPr lang="en-GB" dirty="0" smtClean="0"/>
              <a:t>Our curriculum was reviewed at the end of July 2019 and new topics which run for a term on a two year rolling programme across KS1 were introduced.</a:t>
            </a:r>
          </a:p>
          <a:p>
            <a:pPr marL="0" lvl="0" indent="0">
              <a:buNone/>
            </a:pPr>
            <a:endParaRPr lang="en-GB" dirty="0"/>
          </a:p>
          <a:p>
            <a:pPr marL="0" lvl="0" indent="0">
              <a:buNone/>
            </a:pPr>
            <a:endParaRPr lang="en-GB"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79512" y="116632"/>
            <a:ext cx="8712968" cy="1512168"/>
          </a:xfrm>
          <a:prstGeom prst="rect">
            <a:avLst/>
          </a:prstGeom>
          <a:noFill/>
          <a:ln>
            <a:noFill/>
          </a:ln>
          <a:effectLst/>
          <a:extLst/>
        </p:spPr>
      </p:pic>
      <p:graphicFrame>
        <p:nvGraphicFramePr>
          <p:cNvPr id="5" name="Table 4"/>
          <p:cNvGraphicFramePr>
            <a:graphicFrameLocks noGrp="1"/>
          </p:cNvGraphicFramePr>
          <p:nvPr>
            <p:extLst/>
          </p:nvPr>
        </p:nvGraphicFramePr>
        <p:xfrm>
          <a:off x="683568" y="3645024"/>
          <a:ext cx="7869560" cy="2823054"/>
        </p:xfrm>
        <a:graphic>
          <a:graphicData uri="http://schemas.openxmlformats.org/drawingml/2006/table">
            <a:tbl>
              <a:tblPr firstRow="1" bandRow="1">
                <a:tableStyleId>{5C22544A-7EE6-4342-B048-85BDC9FD1C3A}</a:tableStyleId>
              </a:tblPr>
              <a:tblGrid>
                <a:gridCol w="1967390">
                  <a:extLst>
                    <a:ext uri="{9D8B030D-6E8A-4147-A177-3AD203B41FA5}">
                      <a16:colId xmlns:a16="http://schemas.microsoft.com/office/drawing/2014/main" val="2577351611"/>
                    </a:ext>
                  </a:extLst>
                </a:gridCol>
                <a:gridCol w="1967390">
                  <a:extLst>
                    <a:ext uri="{9D8B030D-6E8A-4147-A177-3AD203B41FA5}">
                      <a16:colId xmlns:a16="http://schemas.microsoft.com/office/drawing/2014/main" val="2944127220"/>
                    </a:ext>
                  </a:extLst>
                </a:gridCol>
                <a:gridCol w="1967390">
                  <a:extLst>
                    <a:ext uri="{9D8B030D-6E8A-4147-A177-3AD203B41FA5}">
                      <a16:colId xmlns:a16="http://schemas.microsoft.com/office/drawing/2014/main" val="3581235464"/>
                    </a:ext>
                  </a:extLst>
                </a:gridCol>
                <a:gridCol w="1967390">
                  <a:extLst>
                    <a:ext uri="{9D8B030D-6E8A-4147-A177-3AD203B41FA5}">
                      <a16:colId xmlns:a16="http://schemas.microsoft.com/office/drawing/2014/main" val="3093834767"/>
                    </a:ext>
                  </a:extLst>
                </a:gridCol>
              </a:tblGrid>
              <a:tr h="471567">
                <a:tc>
                  <a:txBody>
                    <a:bodyPr/>
                    <a:lstStyle/>
                    <a:p>
                      <a:r>
                        <a:rPr lang="en-GB" dirty="0" smtClean="0"/>
                        <a:t>Term</a:t>
                      </a:r>
                      <a:endParaRPr lang="en-GB" dirty="0"/>
                    </a:p>
                  </a:txBody>
                  <a:tcPr/>
                </a:tc>
                <a:tc>
                  <a:txBody>
                    <a:bodyPr/>
                    <a:lstStyle/>
                    <a:p>
                      <a:r>
                        <a:rPr lang="en-GB" dirty="0" smtClean="0"/>
                        <a:t>Autumn</a:t>
                      </a:r>
                      <a:endParaRPr lang="en-GB" dirty="0"/>
                    </a:p>
                  </a:txBody>
                  <a:tcPr/>
                </a:tc>
                <a:tc>
                  <a:txBody>
                    <a:bodyPr/>
                    <a:lstStyle/>
                    <a:p>
                      <a:r>
                        <a:rPr lang="en-GB" dirty="0" smtClean="0"/>
                        <a:t>Spring</a:t>
                      </a:r>
                      <a:endParaRPr lang="en-GB" dirty="0"/>
                    </a:p>
                  </a:txBody>
                  <a:tcPr/>
                </a:tc>
                <a:tc>
                  <a:txBody>
                    <a:bodyPr/>
                    <a:lstStyle/>
                    <a:p>
                      <a:r>
                        <a:rPr lang="en-GB" dirty="0" smtClean="0"/>
                        <a:t>Summer</a:t>
                      </a:r>
                      <a:endParaRPr lang="en-GB" dirty="0"/>
                    </a:p>
                  </a:txBody>
                  <a:tcPr/>
                </a:tc>
                <a:extLst>
                  <a:ext uri="{0D108BD9-81ED-4DB2-BD59-A6C34878D82A}">
                    <a16:rowId xmlns:a16="http://schemas.microsoft.com/office/drawing/2014/main" val="328914188"/>
                  </a:ext>
                </a:extLst>
              </a:tr>
              <a:tr h="11627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Topic Cycle A</a:t>
                      </a:r>
                    </a:p>
                    <a:p>
                      <a:endParaRPr lang="en-GB" dirty="0"/>
                    </a:p>
                  </a:txBody>
                  <a:tcPr/>
                </a:tc>
                <a:tc>
                  <a:txBody>
                    <a:bodyPr/>
                    <a:lstStyle/>
                    <a:p>
                      <a:r>
                        <a:rPr lang="en-GB" dirty="0" smtClean="0"/>
                        <a:t>Animal Magic</a:t>
                      </a:r>
                    </a:p>
                    <a:p>
                      <a:r>
                        <a:rPr lang="en-GB" dirty="0" smtClean="0"/>
                        <a:t>Celebrations</a:t>
                      </a:r>
                      <a:endParaRPr lang="en-GB" dirty="0"/>
                    </a:p>
                  </a:txBody>
                  <a:tcPr/>
                </a:tc>
                <a:tc>
                  <a:txBody>
                    <a:bodyPr/>
                    <a:lstStyle/>
                    <a:p>
                      <a:r>
                        <a:rPr lang="en-GB" dirty="0" smtClean="0"/>
                        <a:t>We are Britain</a:t>
                      </a:r>
                      <a:endParaRPr lang="en-GB" dirty="0"/>
                    </a:p>
                  </a:txBody>
                  <a:tcPr/>
                </a:tc>
                <a:tc>
                  <a:txBody>
                    <a:bodyPr/>
                    <a:lstStyle/>
                    <a:p>
                      <a:r>
                        <a:rPr lang="en-GB" dirty="0" smtClean="0"/>
                        <a:t>If you go down to the woods</a:t>
                      </a:r>
                      <a:r>
                        <a:rPr lang="en-GB" baseline="0" dirty="0" smtClean="0"/>
                        <a:t> today</a:t>
                      </a:r>
                      <a:endParaRPr lang="en-GB" dirty="0"/>
                    </a:p>
                  </a:txBody>
                  <a:tcPr/>
                </a:tc>
                <a:extLst>
                  <a:ext uri="{0D108BD9-81ED-4DB2-BD59-A6C34878D82A}">
                    <a16:rowId xmlns:a16="http://schemas.microsoft.com/office/drawing/2014/main" val="701577195"/>
                  </a:ext>
                </a:extLst>
              </a:tr>
              <a:tr h="813938">
                <a:tc>
                  <a:txBody>
                    <a:bodyPr/>
                    <a:lstStyle/>
                    <a:p>
                      <a:r>
                        <a:rPr lang="en-GB" dirty="0" smtClean="0"/>
                        <a:t>Topic Cycle B</a:t>
                      </a:r>
                      <a:endParaRPr lang="en-GB" dirty="0"/>
                    </a:p>
                  </a:txBody>
                  <a:tcPr/>
                </a:tc>
                <a:tc>
                  <a:txBody>
                    <a:bodyPr/>
                    <a:lstStyle/>
                    <a:p>
                      <a:r>
                        <a:rPr lang="en-GB" dirty="0" smtClean="0"/>
                        <a:t>Enchanted</a:t>
                      </a:r>
                      <a:endParaRPr lang="en-GB" dirty="0"/>
                    </a:p>
                  </a:txBody>
                  <a:tcPr/>
                </a:tc>
                <a:tc>
                  <a:txBody>
                    <a:bodyPr/>
                    <a:lstStyle/>
                    <a:p>
                      <a:r>
                        <a:rPr lang="en-GB" dirty="0" smtClean="0"/>
                        <a:t>Inventors and Explorers</a:t>
                      </a:r>
                      <a:endParaRPr lang="en-GB" dirty="0"/>
                    </a:p>
                  </a:txBody>
                  <a:tcPr/>
                </a:tc>
                <a:tc>
                  <a:txBody>
                    <a:bodyPr/>
                    <a:lstStyle/>
                    <a:p>
                      <a:r>
                        <a:rPr lang="en-GB" dirty="0" smtClean="0"/>
                        <a:t>Wonders of the World; Space and Sea and The Olympics</a:t>
                      </a:r>
                      <a:endParaRPr lang="en-GB" dirty="0"/>
                    </a:p>
                  </a:txBody>
                  <a:tcPr/>
                </a:tc>
                <a:extLst>
                  <a:ext uri="{0D108BD9-81ED-4DB2-BD59-A6C34878D82A}">
                    <a16:rowId xmlns:a16="http://schemas.microsoft.com/office/drawing/2014/main" val="144262159"/>
                  </a:ext>
                </a:extLst>
              </a:tr>
            </a:tbl>
          </a:graphicData>
        </a:graphic>
      </p:graphicFrame>
    </p:spTree>
    <p:extLst>
      <p:ext uri="{BB962C8B-B14F-4D97-AF65-F5344CB8AC3E}">
        <p14:creationId xmlns:p14="http://schemas.microsoft.com/office/powerpoint/2010/main" val="72429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5" y="1769960"/>
            <a:ext cx="8229600" cy="792088"/>
          </a:xfrm>
        </p:spPr>
        <p:txBody>
          <a:bodyPr>
            <a:normAutofit/>
          </a:bodyPr>
          <a:lstStyle/>
          <a:p>
            <a:r>
              <a:rPr lang="en-GB" dirty="0" smtClean="0">
                <a:solidFill>
                  <a:srgbClr val="002060"/>
                </a:solidFill>
              </a:rPr>
              <a:t>Behaviour </a:t>
            </a:r>
            <a:endParaRPr lang="en-GB" dirty="0">
              <a:solidFill>
                <a:srgbClr val="002060"/>
              </a:solidFill>
            </a:endParaRPr>
          </a:p>
        </p:txBody>
      </p:sp>
      <p:sp>
        <p:nvSpPr>
          <p:cNvPr id="2" name="Content Placeholder 1"/>
          <p:cNvSpPr>
            <a:spLocks noGrp="1"/>
          </p:cNvSpPr>
          <p:nvPr>
            <p:ph idx="1"/>
          </p:nvPr>
        </p:nvSpPr>
        <p:spPr>
          <a:xfrm>
            <a:off x="927315" y="2132856"/>
            <a:ext cx="7408333" cy="3450696"/>
          </a:xfrm>
        </p:spPr>
        <p:txBody>
          <a:bodyPr>
            <a:noAutofit/>
          </a:bodyPr>
          <a:lstStyle/>
          <a:p>
            <a:pPr marL="0" indent="0" algn="ctr">
              <a:buNone/>
            </a:pPr>
            <a:endParaRPr lang="en-GB" sz="1600" b="1" dirty="0" smtClean="0">
              <a:solidFill>
                <a:srgbClr val="FF0000"/>
              </a:solidFill>
            </a:endParaRPr>
          </a:p>
          <a:p>
            <a:pPr marL="0" indent="0" algn="ctr">
              <a:buNone/>
            </a:pPr>
            <a:endParaRPr lang="en-GB" sz="1600" b="1" dirty="0">
              <a:solidFill>
                <a:srgbClr val="FF0000"/>
              </a:solidFill>
            </a:endParaRPr>
          </a:p>
          <a:p>
            <a:pPr marL="0" indent="0" algn="ctr">
              <a:buNone/>
            </a:pPr>
            <a:endParaRPr lang="en-GB" sz="1600" b="1" dirty="0" smtClean="0">
              <a:solidFill>
                <a:srgbClr val="FF0000"/>
              </a:solidFill>
            </a:endParaRPr>
          </a:p>
          <a:p>
            <a:pPr marL="0" indent="0" algn="ctr">
              <a:buNone/>
            </a:pPr>
            <a:endParaRPr lang="en-GB" sz="1600" b="1" dirty="0">
              <a:solidFill>
                <a:srgbClr val="FF0000"/>
              </a:solidFill>
            </a:endParaRPr>
          </a:p>
          <a:p>
            <a:pPr marL="0" indent="0" algn="ctr">
              <a:buNone/>
            </a:pPr>
            <a:endParaRPr lang="en-GB" sz="1600" b="1" dirty="0" smtClean="0">
              <a:solidFill>
                <a:srgbClr val="FF0000"/>
              </a:solidFill>
            </a:endParaRPr>
          </a:p>
          <a:p>
            <a:pPr marL="0" indent="0" algn="ctr">
              <a:buNone/>
            </a:pPr>
            <a:endParaRPr lang="en-GB" sz="1600" b="1" dirty="0">
              <a:solidFill>
                <a:srgbClr val="FF0000"/>
              </a:solidFill>
            </a:endParaRPr>
          </a:p>
          <a:p>
            <a:pPr marL="0" indent="0" algn="ctr">
              <a:buNone/>
            </a:pPr>
            <a:endParaRPr lang="en-GB" sz="1600" b="1" dirty="0" smtClean="0">
              <a:solidFill>
                <a:srgbClr val="FF0000"/>
              </a:solidFill>
            </a:endParaRPr>
          </a:p>
          <a:p>
            <a:pPr marL="0" indent="0" algn="ctr">
              <a:buNone/>
            </a:pPr>
            <a:endParaRPr lang="en-GB" sz="1600" b="1" dirty="0">
              <a:solidFill>
                <a:srgbClr val="FF0000"/>
              </a:solidFill>
            </a:endParaRPr>
          </a:p>
          <a:p>
            <a:pPr marL="0" indent="0" algn="ctr">
              <a:buNone/>
            </a:pPr>
            <a:endParaRPr lang="en-GB" sz="1600" b="1" dirty="0" smtClean="0">
              <a:solidFill>
                <a:srgbClr val="FF0000"/>
              </a:solidFill>
            </a:endParaRPr>
          </a:p>
          <a:p>
            <a:pPr marL="0" indent="0" algn="ctr">
              <a:buNone/>
            </a:pPr>
            <a:endParaRPr lang="en-GB" sz="1600" b="1" dirty="0">
              <a:solidFill>
                <a:srgbClr val="FF0000"/>
              </a:solidFill>
            </a:endParaRPr>
          </a:p>
          <a:p>
            <a:pPr marL="0" indent="0" algn="ctr">
              <a:buNone/>
            </a:pPr>
            <a:endParaRPr lang="en-GB" sz="1600" b="1" dirty="0" smtClean="0">
              <a:solidFill>
                <a:srgbClr val="FF0000"/>
              </a:solidFill>
            </a:endParaRPr>
          </a:p>
          <a:p>
            <a:pPr marL="0" indent="0" algn="ctr">
              <a:buNone/>
            </a:pPr>
            <a:endParaRPr lang="en-GB" sz="1600" b="1" dirty="0">
              <a:solidFill>
                <a:srgbClr val="FF0000"/>
              </a:solidFill>
            </a:endParaRPr>
          </a:p>
          <a:p>
            <a:pPr marL="0" indent="0" algn="ctr">
              <a:buNone/>
            </a:pPr>
            <a:endParaRPr lang="en-GB" sz="1600" b="1" dirty="0" smtClean="0">
              <a:solidFill>
                <a:srgbClr val="FF0000"/>
              </a:solidFill>
            </a:endParaRPr>
          </a:p>
          <a:p>
            <a:pPr marL="0" indent="0" algn="ctr">
              <a:buNone/>
            </a:pPr>
            <a:endParaRPr lang="en-GB" sz="1600" b="1" dirty="0" smtClean="0">
              <a:solidFill>
                <a:srgbClr val="FF0000"/>
              </a:solidFill>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59482" y="-315416"/>
            <a:ext cx="9144000" cy="1944216"/>
          </a:xfrm>
          <a:prstGeom prst="rect">
            <a:avLst/>
          </a:prstGeom>
          <a:noFill/>
          <a:ln>
            <a:noFill/>
          </a:ln>
          <a:effectLst/>
          <a:extLst/>
        </p:spPr>
      </p:pic>
      <p:pic>
        <p:nvPicPr>
          <p:cNvPr id="2050" name="Picture 2" descr="Image result for rainbow ladder displ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0847" y="1769960"/>
            <a:ext cx="1963241" cy="477566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586140" y="2770220"/>
            <a:ext cx="2251480" cy="369332"/>
          </a:xfrm>
          <a:prstGeom prst="rect">
            <a:avLst/>
          </a:prstGeom>
          <a:noFill/>
        </p:spPr>
        <p:txBody>
          <a:bodyPr wrap="square" rtlCol="0">
            <a:spAutoFit/>
          </a:bodyPr>
          <a:lstStyle/>
          <a:p>
            <a:r>
              <a:rPr lang="en-GB" dirty="0" smtClean="0"/>
              <a:t>The Rainbow Ladder</a:t>
            </a:r>
            <a:endParaRPr lang="en-GB" dirty="0"/>
          </a:p>
        </p:txBody>
      </p:sp>
    </p:spTree>
    <p:extLst>
      <p:ext uri="{BB962C8B-B14F-4D97-AF65-F5344CB8AC3E}">
        <p14:creationId xmlns:p14="http://schemas.microsoft.com/office/powerpoint/2010/main" val="1354797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50000"/>
                  </a:schemeClr>
                </a:solidFill>
              </a:rPr>
              <a:t>Staffing </a:t>
            </a:r>
            <a:endParaRPr lang="en-GB" dirty="0">
              <a:solidFill>
                <a:schemeClr val="accent2">
                  <a:lumMod val="50000"/>
                </a:schemeClr>
              </a:solidFill>
            </a:endParaRPr>
          </a:p>
        </p:txBody>
      </p:sp>
      <p:sp>
        <p:nvSpPr>
          <p:cNvPr id="3" name="Content Placeholder 2"/>
          <p:cNvSpPr>
            <a:spLocks noGrp="1"/>
          </p:cNvSpPr>
          <p:nvPr>
            <p:ph idx="1"/>
          </p:nvPr>
        </p:nvSpPr>
        <p:spPr>
          <a:xfrm>
            <a:off x="457200" y="1935480"/>
            <a:ext cx="8229600" cy="4733880"/>
          </a:xfrm>
        </p:spPr>
        <p:txBody>
          <a:bodyPr>
            <a:normAutofit/>
          </a:bodyPr>
          <a:lstStyle/>
          <a:p>
            <a:r>
              <a:rPr lang="en-GB" sz="3200" dirty="0" smtClean="0">
                <a:solidFill>
                  <a:schemeClr val="accent2">
                    <a:lumMod val="50000"/>
                  </a:schemeClr>
                </a:solidFill>
              </a:rPr>
              <a:t>Class Teachers</a:t>
            </a:r>
          </a:p>
          <a:p>
            <a:pPr lvl="1"/>
            <a:r>
              <a:rPr lang="en-GB" sz="2800" dirty="0" smtClean="0">
                <a:solidFill>
                  <a:schemeClr val="accent2">
                    <a:lumMod val="50000"/>
                  </a:schemeClr>
                </a:solidFill>
              </a:rPr>
              <a:t>Miss Brake</a:t>
            </a:r>
          </a:p>
          <a:p>
            <a:pPr marL="0" indent="0">
              <a:buNone/>
            </a:pPr>
            <a:endParaRPr lang="en-GB" sz="3200" dirty="0" smtClean="0">
              <a:solidFill>
                <a:schemeClr val="accent2">
                  <a:lumMod val="50000"/>
                </a:schemeClr>
              </a:solidFill>
            </a:endParaRPr>
          </a:p>
          <a:p>
            <a:r>
              <a:rPr lang="en-GB" sz="3200" dirty="0" smtClean="0">
                <a:solidFill>
                  <a:schemeClr val="accent2">
                    <a:lumMod val="50000"/>
                  </a:schemeClr>
                </a:solidFill>
              </a:rPr>
              <a:t>Teaching Assistant</a:t>
            </a:r>
          </a:p>
          <a:p>
            <a:pPr lvl="1"/>
            <a:r>
              <a:rPr lang="en-GB" sz="2800" dirty="0" smtClean="0">
                <a:solidFill>
                  <a:schemeClr val="accent2">
                    <a:lumMod val="50000"/>
                  </a:schemeClr>
                </a:solidFill>
              </a:rPr>
              <a:t>Miss </a:t>
            </a:r>
            <a:r>
              <a:rPr lang="en-GB" sz="2800" dirty="0" err="1" smtClean="0">
                <a:solidFill>
                  <a:schemeClr val="accent2">
                    <a:lumMod val="50000"/>
                  </a:schemeClr>
                </a:solidFill>
              </a:rPr>
              <a:t>Saffari</a:t>
            </a:r>
            <a:endParaRPr lang="en-GB" sz="2800" dirty="0" smtClean="0">
              <a:solidFill>
                <a:schemeClr val="accent2">
                  <a:lumMod val="50000"/>
                </a:schemeClr>
              </a:solidFill>
            </a:endParaRPr>
          </a:p>
          <a:p>
            <a:pPr lvl="1"/>
            <a:r>
              <a:rPr lang="en-GB" sz="2800" dirty="0" smtClean="0">
                <a:solidFill>
                  <a:schemeClr val="accent2">
                    <a:lumMod val="50000"/>
                  </a:schemeClr>
                </a:solidFill>
              </a:rPr>
              <a:t>Mrs </a:t>
            </a:r>
            <a:r>
              <a:rPr lang="en-GB" sz="2800" dirty="0" err="1" smtClean="0">
                <a:solidFill>
                  <a:schemeClr val="accent2">
                    <a:lumMod val="50000"/>
                  </a:schemeClr>
                </a:solidFill>
              </a:rPr>
              <a:t>Ciortan</a:t>
            </a:r>
            <a:endParaRPr lang="en-GB" sz="2800" dirty="0" smtClean="0">
              <a:solidFill>
                <a:schemeClr val="accent2">
                  <a:lumMod val="50000"/>
                </a:schemeClr>
              </a:solidFill>
            </a:endParaRPr>
          </a:p>
        </p:txBody>
      </p:sp>
    </p:spTree>
    <p:extLst>
      <p:ext uri="{BB962C8B-B14F-4D97-AF65-F5344CB8AC3E}">
        <p14:creationId xmlns:p14="http://schemas.microsoft.com/office/powerpoint/2010/main" val="1624381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92088"/>
          </a:xfrm>
        </p:spPr>
        <p:txBody>
          <a:bodyPr>
            <a:normAutofit/>
          </a:bodyPr>
          <a:lstStyle/>
          <a:p>
            <a:r>
              <a:rPr lang="en-GB" dirty="0" smtClean="0">
                <a:solidFill>
                  <a:schemeClr val="accent2">
                    <a:lumMod val="50000"/>
                  </a:schemeClr>
                </a:solidFill>
              </a:rPr>
              <a:t>Expectations</a:t>
            </a:r>
            <a:endParaRPr lang="en-GB" dirty="0">
              <a:solidFill>
                <a:schemeClr val="accent2">
                  <a:lumMod val="50000"/>
                </a:schemeClr>
              </a:solidFill>
            </a:endParaRPr>
          </a:p>
        </p:txBody>
      </p:sp>
      <p:sp>
        <p:nvSpPr>
          <p:cNvPr id="3" name="Content Placeholder 2"/>
          <p:cNvSpPr>
            <a:spLocks noGrp="1"/>
          </p:cNvSpPr>
          <p:nvPr>
            <p:ph idx="1"/>
          </p:nvPr>
        </p:nvSpPr>
        <p:spPr>
          <a:xfrm>
            <a:off x="457200" y="836712"/>
            <a:ext cx="8229600" cy="5904656"/>
          </a:xfrm>
        </p:spPr>
        <p:txBody>
          <a:bodyPr>
            <a:normAutofit fontScale="92500" lnSpcReduction="20000"/>
          </a:bodyPr>
          <a:lstStyle/>
          <a:p>
            <a:r>
              <a:rPr lang="en-GB" dirty="0" smtClean="0">
                <a:solidFill>
                  <a:schemeClr val="tx2">
                    <a:lumMod val="75000"/>
                  </a:schemeClr>
                </a:solidFill>
              </a:rPr>
              <a:t>Role Models for the rest of the school</a:t>
            </a:r>
          </a:p>
          <a:p>
            <a:r>
              <a:rPr lang="en-GB" dirty="0" smtClean="0">
                <a:solidFill>
                  <a:schemeClr val="tx2">
                    <a:lumMod val="75000"/>
                  </a:schemeClr>
                </a:solidFill>
              </a:rPr>
              <a:t>Behaviour (Rainbow Ladder)</a:t>
            </a:r>
          </a:p>
          <a:p>
            <a:r>
              <a:rPr lang="en-GB" dirty="0" smtClean="0">
                <a:solidFill>
                  <a:schemeClr val="tx2">
                    <a:lumMod val="75000"/>
                  </a:schemeClr>
                </a:solidFill>
              </a:rPr>
              <a:t>Learning Gems </a:t>
            </a:r>
          </a:p>
          <a:p>
            <a:pPr marL="0" indent="0">
              <a:buNone/>
            </a:pPr>
            <a:endParaRPr lang="en-GB" b="1" dirty="0" smtClean="0">
              <a:solidFill>
                <a:schemeClr val="tx2">
                  <a:lumMod val="75000"/>
                </a:schemeClr>
              </a:solidFill>
            </a:endParaRPr>
          </a:p>
          <a:p>
            <a:pPr marL="0" indent="0">
              <a:buNone/>
            </a:pPr>
            <a:r>
              <a:rPr lang="en-GB" b="1" dirty="0" smtClean="0">
                <a:solidFill>
                  <a:schemeClr val="tx2">
                    <a:lumMod val="75000"/>
                  </a:schemeClr>
                </a:solidFill>
              </a:rPr>
              <a:t>Uniform</a:t>
            </a:r>
            <a:r>
              <a:rPr lang="en-GB" dirty="0">
                <a:solidFill>
                  <a:schemeClr val="tx2">
                    <a:lumMod val="75000"/>
                  </a:schemeClr>
                </a:solidFill>
              </a:rPr>
              <a:t>:</a:t>
            </a:r>
            <a:endParaRPr lang="en-GB" dirty="0" smtClean="0">
              <a:solidFill>
                <a:schemeClr val="tx2">
                  <a:lumMod val="75000"/>
                </a:schemeClr>
              </a:solidFill>
            </a:endParaRPr>
          </a:p>
          <a:p>
            <a:r>
              <a:rPr lang="en-GB" dirty="0">
                <a:solidFill>
                  <a:schemeClr val="tx2">
                    <a:lumMod val="75000"/>
                  </a:schemeClr>
                </a:solidFill>
              </a:rPr>
              <a:t>School shoes.</a:t>
            </a:r>
          </a:p>
          <a:p>
            <a:r>
              <a:rPr lang="en-GB" dirty="0" smtClean="0">
                <a:solidFill>
                  <a:schemeClr val="tx2">
                    <a:lumMod val="75000"/>
                  </a:schemeClr>
                </a:solidFill>
              </a:rPr>
              <a:t>Named water bottle</a:t>
            </a:r>
          </a:p>
          <a:p>
            <a:r>
              <a:rPr lang="en-GB" dirty="0" smtClean="0">
                <a:solidFill>
                  <a:schemeClr val="tx2">
                    <a:lumMod val="75000"/>
                  </a:schemeClr>
                </a:solidFill>
              </a:rPr>
              <a:t>Coats </a:t>
            </a:r>
            <a:r>
              <a:rPr lang="en-GB" dirty="0">
                <a:solidFill>
                  <a:schemeClr val="tx2">
                    <a:lumMod val="75000"/>
                  </a:schemeClr>
                </a:solidFill>
              </a:rPr>
              <a:t>in school every day</a:t>
            </a:r>
          </a:p>
          <a:p>
            <a:r>
              <a:rPr lang="en-GB" dirty="0">
                <a:solidFill>
                  <a:schemeClr val="tx2">
                    <a:lumMod val="75000"/>
                  </a:schemeClr>
                </a:solidFill>
              </a:rPr>
              <a:t>PE days – Come </a:t>
            </a:r>
            <a:r>
              <a:rPr lang="en-GB" dirty="0" smtClean="0">
                <a:solidFill>
                  <a:schemeClr val="tx2">
                    <a:lumMod val="75000"/>
                  </a:schemeClr>
                </a:solidFill>
              </a:rPr>
              <a:t>to school in </a:t>
            </a:r>
            <a:r>
              <a:rPr lang="en-GB" dirty="0">
                <a:solidFill>
                  <a:schemeClr val="tx2">
                    <a:lumMod val="75000"/>
                  </a:schemeClr>
                </a:solidFill>
              </a:rPr>
              <a:t>PE kit on </a:t>
            </a:r>
            <a:r>
              <a:rPr lang="en-GB" b="1" u="sng" dirty="0">
                <a:solidFill>
                  <a:schemeClr val="tx2">
                    <a:lumMod val="75000"/>
                  </a:schemeClr>
                </a:solidFill>
              </a:rPr>
              <a:t>Tuesday</a:t>
            </a:r>
            <a:r>
              <a:rPr lang="en-GB" dirty="0">
                <a:solidFill>
                  <a:schemeClr val="tx2">
                    <a:lumMod val="75000"/>
                  </a:schemeClr>
                </a:solidFill>
              </a:rPr>
              <a:t> </a:t>
            </a:r>
            <a:r>
              <a:rPr lang="en-GB" dirty="0" smtClean="0">
                <a:solidFill>
                  <a:schemeClr val="tx2">
                    <a:lumMod val="75000"/>
                  </a:schemeClr>
                </a:solidFill>
              </a:rPr>
              <a:t>(</a:t>
            </a:r>
            <a:r>
              <a:rPr lang="en-GB" dirty="0">
                <a:solidFill>
                  <a:schemeClr val="tx2">
                    <a:lumMod val="75000"/>
                  </a:schemeClr>
                </a:solidFill>
              </a:rPr>
              <a:t>Trainers, No ear-rings, hair up please)</a:t>
            </a:r>
          </a:p>
          <a:p>
            <a:r>
              <a:rPr lang="en-GB" dirty="0">
                <a:solidFill>
                  <a:schemeClr val="tx2">
                    <a:lumMod val="75000"/>
                  </a:schemeClr>
                </a:solidFill>
              </a:rPr>
              <a:t>Wellies in school</a:t>
            </a:r>
          </a:p>
          <a:p>
            <a:r>
              <a:rPr lang="en-GB" dirty="0">
                <a:solidFill>
                  <a:schemeClr val="tx2">
                    <a:lumMod val="75000"/>
                  </a:schemeClr>
                </a:solidFill>
              </a:rPr>
              <a:t>Book bag </a:t>
            </a:r>
            <a:r>
              <a:rPr lang="en-GB" dirty="0" smtClean="0">
                <a:solidFill>
                  <a:schemeClr val="tx2">
                    <a:lumMod val="75000"/>
                  </a:schemeClr>
                </a:solidFill>
              </a:rPr>
              <a:t>- no </a:t>
            </a:r>
            <a:r>
              <a:rPr lang="en-GB" dirty="0">
                <a:solidFill>
                  <a:schemeClr val="tx2">
                    <a:lumMod val="75000"/>
                  </a:schemeClr>
                </a:solidFill>
              </a:rPr>
              <a:t>rucksacks/large bags as we don’t have room in the </a:t>
            </a:r>
            <a:r>
              <a:rPr lang="en-GB" dirty="0" smtClean="0">
                <a:solidFill>
                  <a:schemeClr val="tx2">
                    <a:lumMod val="75000"/>
                  </a:schemeClr>
                </a:solidFill>
              </a:rPr>
              <a:t>classroom</a:t>
            </a:r>
            <a:endParaRPr lang="en-GB" dirty="0">
              <a:solidFill>
                <a:schemeClr val="tx2">
                  <a:lumMod val="75000"/>
                </a:schemeClr>
              </a:solidFill>
            </a:endParaRPr>
          </a:p>
          <a:p>
            <a:pPr marL="0" indent="0" algn="ctr">
              <a:buNone/>
            </a:pPr>
            <a:r>
              <a:rPr lang="en-GB" b="1" dirty="0">
                <a:solidFill>
                  <a:srgbClr val="00B050"/>
                </a:solidFill>
              </a:rPr>
              <a:t>All named </a:t>
            </a:r>
            <a:r>
              <a:rPr lang="en-GB" b="1" dirty="0" smtClean="0">
                <a:solidFill>
                  <a:srgbClr val="00B050"/>
                </a:solidFill>
              </a:rPr>
              <a:t>please </a:t>
            </a:r>
            <a:endParaRPr lang="en-GB" dirty="0">
              <a:solidFill>
                <a:srgbClr val="00B050"/>
              </a:solidFill>
            </a:endParaRPr>
          </a:p>
          <a:p>
            <a:r>
              <a:rPr lang="en-GB" dirty="0" smtClean="0">
                <a:solidFill>
                  <a:schemeClr val="tx2">
                    <a:lumMod val="75000"/>
                  </a:schemeClr>
                </a:solidFill>
              </a:rPr>
              <a:t>8.45 start.</a:t>
            </a:r>
            <a:endParaRPr lang="en-GB" dirty="0">
              <a:solidFill>
                <a:schemeClr val="tx2">
                  <a:lumMod val="75000"/>
                </a:schemeClr>
              </a:solidFill>
            </a:endParaRPr>
          </a:p>
          <a:p>
            <a:r>
              <a:rPr lang="en-GB" dirty="0">
                <a:solidFill>
                  <a:schemeClr val="tx2">
                    <a:lumMod val="75000"/>
                  </a:schemeClr>
                </a:solidFill>
              </a:rPr>
              <a:t>Reading books and reading records in </a:t>
            </a:r>
            <a:r>
              <a:rPr lang="en-GB" dirty="0" smtClean="0">
                <a:solidFill>
                  <a:schemeClr val="tx2">
                    <a:lumMod val="75000"/>
                  </a:schemeClr>
                </a:solidFill>
              </a:rPr>
              <a:t>every day.</a:t>
            </a:r>
          </a:p>
          <a:p>
            <a:r>
              <a:rPr lang="en-GB" dirty="0" smtClean="0">
                <a:solidFill>
                  <a:schemeClr val="tx2">
                    <a:lumMod val="75000"/>
                  </a:schemeClr>
                </a:solidFill>
              </a:rPr>
              <a:t>Library Day- Wednesday </a:t>
            </a:r>
          </a:p>
          <a:p>
            <a:r>
              <a:rPr lang="en-GB" dirty="0" smtClean="0">
                <a:solidFill>
                  <a:schemeClr val="tx2">
                    <a:lumMod val="75000"/>
                  </a:schemeClr>
                </a:solidFill>
              </a:rPr>
              <a:t>PE Day </a:t>
            </a:r>
            <a:r>
              <a:rPr lang="en-GB" dirty="0" smtClean="0">
                <a:solidFill>
                  <a:schemeClr val="tx2">
                    <a:lumMod val="75000"/>
                  </a:schemeClr>
                </a:solidFill>
              </a:rPr>
              <a:t>– Tuesday</a:t>
            </a:r>
          </a:p>
          <a:p>
            <a:r>
              <a:rPr lang="en-GB" dirty="0" smtClean="0">
                <a:solidFill>
                  <a:schemeClr val="tx2">
                    <a:lumMod val="75000"/>
                  </a:schemeClr>
                </a:solidFill>
              </a:rPr>
              <a:t>Outdoor learning/ Active Maths – Friday – Wellies </a:t>
            </a:r>
            <a:endParaRPr lang="en-GB" dirty="0" smtClean="0">
              <a:solidFill>
                <a:schemeClr val="tx2">
                  <a:lumMod val="75000"/>
                </a:schemeClr>
              </a:solidFill>
            </a:endParaRPr>
          </a:p>
          <a:p>
            <a:endParaRPr lang="en-GB" dirty="0"/>
          </a:p>
        </p:txBody>
      </p:sp>
    </p:spTree>
    <p:extLst>
      <p:ext uri="{BB962C8B-B14F-4D97-AF65-F5344CB8AC3E}">
        <p14:creationId xmlns:p14="http://schemas.microsoft.com/office/powerpoint/2010/main" val="520190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Gem Powers</a:t>
            </a:r>
            <a:endParaRPr lang="en-GB" dirty="0"/>
          </a:p>
        </p:txBody>
      </p:sp>
      <p:pic>
        <p:nvPicPr>
          <p:cNvPr id="1026" name="Picture 2" descr="https://lh7-rt.googleusercontent.com/slidesz/AGV_vUf5q5NxpCdOy5zmp3FVxqeCO47mTsVov3oPkTTIzdI6BLcvr6CwqFwml4Zmo4w3c6oUk1hooKyWl9haEz0Jdc0_5xOyiDUuVEvWsQsM6d1WKsaqBR1E3xZqJfeSYhYIHiPS-QT1y9-Ed6QKNYFwFv2h3F7RZa8=s2048?key=ckwEk7PWhYckBc-IaIs7f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5801" y="3791689"/>
            <a:ext cx="856575" cy="85003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lh7-rt.googleusercontent.com/slidesz/AGV_vUc0AlOBb3tMOg05kQH3MQetmm5MVTJZi0k2xC2bkAMjy9JYX9nDbFYswfX_lW5B2FXiCNYGtWl_7DQ6shqkqZ-a_5ZzE_pw8Ipx0jp_LqMCiWoTrZWEjiJNz6Z1bHThYfh3tmEJsOyWa3NVjPtnycvwy7Mng1ym=s2048?key=ckwEk7PWhYckBc-IaIs7f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1268760"/>
            <a:ext cx="5394461" cy="542061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lh7-rt.googleusercontent.com/slidesz/AGV_vUf5q5NxpCdOy5zmp3FVxqeCO47mTsVov3oPkTTIzdI6BLcvr6CwqFwml4Zmo4w3c6oUk1hooKyWl9haEz0Jdc0_5xOyiDUuVEvWsQsM6d1WKsaqBR1E3xZqJfeSYhYIHiPS-QT1y9-Ed6QKNYFwFv2h3F7RZa8=s2048?key=ckwEk7PWhYckBc-IaIs7f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2974" y="3071637"/>
            <a:ext cx="1599066" cy="1586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3298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442424"/>
          </a:xfrm>
        </p:spPr>
        <p:txBody>
          <a:bodyPr>
            <a:normAutofit fontScale="90000"/>
          </a:bodyPr>
          <a:lstStyle/>
          <a:p>
            <a:pPr lvl="0">
              <a:spcBef>
                <a:spcPct val="20000"/>
              </a:spcBef>
              <a:buClr>
                <a:srgbClr val="FF0000"/>
              </a:buClr>
              <a:buSzPct val="95000"/>
            </a:pPr>
            <a:r>
              <a:rPr lang="en-GB" dirty="0" smtClean="0">
                <a:solidFill>
                  <a:schemeClr val="accent2">
                    <a:lumMod val="50000"/>
                  </a:schemeClr>
                </a:solidFill>
              </a:rPr>
              <a:t>Curriculum Coverage</a:t>
            </a:r>
            <a:br>
              <a:rPr lang="en-GB" dirty="0" smtClean="0">
                <a:solidFill>
                  <a:schemeClr val="accent2">
                    <a:lumMod val="50000"/>
                  </a:schemeClr>
                </a:solidFill>
              </a:rPr>
            </a:br>
            <a:r>
              <a:rPr lang="en-GB" sz="1900" dirty="0">
                <a:solidFill>
                  <a:srgbClr val="0B5596">
                    <a:lumMod val="50000"/>
                  </a:srgbClr>
                </a:solidFill>
                <a:latin typeface="+mn-lt"/>
                <a:ea typeface="+mn-ea"/>
                <a:cs typeface="+mn-cs"/>
              </a:rPr>
              <a:t>Where we can the curriculum is linked through our main topic theme which both Year 1 and Year 2 follow. </a:t>
            </a:r>
            <a:br>
              <a:rPr lang="en-GB" sz="1900" dirty="0">
                <a:solidFill>
                  <a:srgbClr val="0B5596">
                    <a:lumMod val="50000"/>
                  </a:srgbClr>
                </a:solidFill>
                <a:latin typeface="+mn-lt"/>
                <a:ea typeface="+mn-ea"/>
                <a:cs typeface="+mn-cs"/>
              </a:rPr>
            </a:br>
            <a:endParaRPr lang="en-GB" sz="1900" dirty="0">
              <a:solidFill>
                <a:schemeClr val="accent2">
                  <a:lumMod val="50000"/>
                </a:schemeClr>
              </a:solidFill>
              <a:latin typeface="+mn-lt"/>
            </a:endParaRPr>
          </a:p>
        </p:txBody>
      </p:sp>
      <p:sp>
        <p:nvSpPr>
          <p:cNvPr id="3" name="Content Placeholder 2"/>
          <p:cNvSpPr>
            <a:spLocks noGrp="1"/>
          </p:cNvSpPr>
          <p:nvPr>
            <p:ph idx="1"/>
          </p:nvPr>
        </p:nvSpPr>
        <p:spPr>
          <a:xfrm>
            <a:off x="467544" y="1844824"/>
            <a:ext cx="8229600" cy="4824536"/>
          </a:xfrm>
        </p:spPr>
        <p:txBody>
          <a:bodyPr>
            <a:normAutofit fontScale="77500" lnSpcReduction="20000"/>
          </a:bodyPr>
          <a:lstStyle/>
          <a:p>
            <a:r>
              <a:rPr lang="en-GB" dirty="0" smtClean="0">
                <a:solidFill>
                  <a:schemeClr val="accent2">
                    <a:lumMod val="50000"/>
                  </a:schemeClr>
                </a:solidFill>
              </a:rPr>
              <a:t>Literacy</a:t>
            </a:r>
          </a:p>
          <a:p>
            <a:pPr lvl="1"/>
            <a:r>
              <a:rPr lang="en-GB" dirty="0" smtClean="0">
                <a:solidFill>
                  <a:schemeClr val="accent2">
                    <a:lumMod val="50000"/>
                  </a:schemeClr>
                </a:solidFill>
              </a:rPr>
              <a:t>Stories with familiar settings </a:t>
            </a:r>
          </a:p>
          <a:p>
            <a:pPr lvl="1"/>
            <a:r>
              <a:rPr lang="en-GB" dirty="0" smtClean="0">
                <a:solidFill>
                  <a:schemeClr val="accent2">
                    <a:lumMod val="50000"/>
                  </a:schemeClr>
                </a:solidFill>
              </a:rPr>
              <a:t>Traditional stories</a:t>
            </a:r>
          </a:p>
          <a:p>
            <a:pPr lvl="1"/>
            <a:r>
              <a:rPr lang="en-GB" dirty="0" smtClean="0">
                <a:solidFill>
                  <a:schemeClr val="accent2">
                    <a:lumMod val="50000"/>
                  </a:schemeClr>
                </a:solidFill>
              </a:rPr>
              <a:t>Information texts</a:t>
            </a:r>
          </a:p>
          <a:p>
            <a:pPr lvl="1"/>
            <a:r>
              <a:rPr lang="en-GB" dirty="0" smtClean="0">
                <a:solidFill>
                  <a:schemeClr val="accent2">
                    <a:lumMod val="50000"/>
                  </a:schemeClr>
                </a:solidFill>
              </a:rPr>
              <a:t>Instructions</a:t>
            </a:r>
          </a:p>
          <a:p>
            <a:pPr lvl="1"/>
            <a:r>
              <a:rPr lang="en-GB" dirty="0" smtClean="0">
                <a:solidFill>
                  <a:schemeClr val="accent2">
                    <a:lumMod val="50000"/>
                  </a:schemeClr>
                </a:solidFill>
              </a:rPr>
              <a:t>Non chronological reports</a:t>
            </a:r>
          </a:p>
          <a:p>
            <a:pPr lvl="1"/>
            <a:r>
              <a:rPr lang="en-GB" dirty="0" smtClean="0">
                <a:solidFill>
                  <a:schemeClr val="accent2">
                    <a:lumMod val="50000"/>
                  </a:schemeClr>
                </a:solidFill>
              </a:rPr>
              <a:t>Extended stories</a:t>
            </a:r>
          </a:p>
          <a:p>
            <a:pPr lvl="1"/>
            <a:r>
              <a:rPr lang="en-GB" dirty="0" smtClean="0">
                <a:solidFill>
                  <a:schemeClr val="accent2">
                    <a:lumMod val="50000"/>
                  </a:schemeClr>
                </a:solidFill>
              </a:rPr>
              <a:t>Stories by a significant author</a:t>
            </a:r>
          </a:p>
          <a:p>
            <a:pPr lvl="1"/>
            <a:r>
              <a:rPr lang="en-GB" dirty="0" smtClean="0">
                <a:solidFill>
                  <a:schemeClr val="accent2">
                    <a:lumMod val="50000"/>
                  </a:schemeClr>
                </a:solidFill>
              </a:rPr>
              <a:t>Poems</a:t>
            </a:r>
          </a:p>
          <a:p>
            <a:pPr marL="393192" lvl="1" indent="0">
              <a:buNone/>
            </a:pPr>
            <a:endParaRPr lang="en-GB" dirty="0" smtClean="0">
              <a:solidFill>
                <a:schemeClr val="accent2">
                  <a:lumMod val="50000"/>
                </a:schemeClr>
              </a:solidFill>
            </a:endParaRPr>
          </a:p>
          <a:p>
            <a:r>
              <a:rPr lang="en-GB" dirty="0" smtClean="0">
                <a:solidFill>
                  <a:schemeClr val="accent2">
                    <a:lumMod val="50000"/>
                  </a:schemeClr>
                </a:solidFill>
              </a:rPr>
              <a:t>Maths ~ Applying, Problem Solving and Consolidation</a:t>
            </a:r>
          </a:p>
          <a:p>
            <a:pPr lvl="1"/>
            <a:r>
              <a:rPr lang="en-GB" dirty="0" smtClean="0">
                <a:solidFill>
                  <a:schemeClr val="accent2">
                    <a:lumMod val="50000"/>
                  </a:schemeClr>
                </a:solidFill>
              </a:rPr>
              <a:t>Place Value </a:t>
            </a:r>
          </a:p>
          <a:p>
            <a:pPr lvl="1"/>
            <a:r>
              <a:rPr lang="en-GB" dirty="0" smtClean="0">
                <a:solidFill>
                  <a:schemeClr val="accent2">
                    <a:lumMod val="50000"/>
                  </a:schemeClr>
                </a:solidFill>
              </a:rPr>
              <a:t>Calculation ( Addition / Subtraction/ Multiplication/ Division) </a:t>
            </a:r>
          </a:p>
          <a:p>
            <a:pPr lvl="1"/>
            <a:r>
              <a:rPr lang="en-GB" dirty="0" smtClean="0">
                <a:solidFill>
                  <a:schemeClr val="accent2">
                    <a:lumMod val="50000"/>
                  </a:schemeClr>
                </a:solidFill>
              </a:rPr>
              <a:t>Measures</a:t>
            </a:r>
          </a:p>
          <a:p>
            <a:pPr lvl="1"/>
            <a:r>
              <a:rPr lang="en-GB" dirty="0" smtClean="0">
                <a:solidFill>
                  <a:schemeClr val="accent2">
                    <a:lumMod val="50000"/>
                  </a:schemeClr>
                </a:solidFill>
              </a:rPr>
              <a:t>Fractions </a:t>
            </a:r>
          </a:p>
          <a:p>
            <a:pPr lvl="1"/>
            <a:r>
              <a:rPr lang="en-GB" dirty="0" smtClean="0">
                <a:solidFill>
                  <a:schemeClr val="accent2">
                    <a:lumMod val="50000"/>
                  </a:schemeClr>
                </a:solidFill>
              </a:rPr>
              <a:t>Shape</a:t>
            </a:r>
          </a:p>
          <a:p>
            <a:pPr lvl="1"/>
            <a:r>
              <a:rPr lang="en-GB" dirty="0" smtClean="0">
                <a:solidFill>
                  <a:schemeClr val="accent2">
                    <a:lumMod val="50000"/>
                  </a:schemeClr>
                </a:solidFill>
              </a:rPr>
              <a:t>Data Handling</a:t>
            </a:r>
          </a:p>
        </p:txBody>
      </p:sp>
    </p:spTree>
    <p:extLst>
      <p:ext uri="{BB962C8B-B14F-4D97-AF65-F5344CB8AC3E}">
        <p14:creationId xmlns:p14="http://schemas.microsoft.com/office/powerpoint/2010/main" val="1846389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4624"/>
            <a:ext cx="8075240" cy="1440160"/>
          </a:xfrm>
        </p:spPr>
        <p:txBody>
          <a:bodyPr>
            <a:normAutofit fontScale="90000"/>
          </a:bodyPr>
          <a:lstStyle/>
          <a:p>
            <a:r>
              <a:rPr lang="en-GB" dirty="0" smtClean="0">
                <a:solidFill>
                  <a:schemeClr val="accent2">
                    <a:lumMod val="50000"/>
                  </a:schemeClr>
                </a:solidFill>
              </a:rPr>
              <a:t>Curriculum Coverage</a:t>
            </a:r>
            <a:r>
              <a:rPr lang="en-GB" sz="2200" dirty="0">
                <a:solidFill>
                  <a:schemeClr val="accent2">
                    <a:lumMod val="50000"/>
                  </a:schemeClr>
                </a:solidFill>
              </a:rPr>
              <a:t/>
            </a:r>
            <a:br>
              <a:rPr lang="en-GB" sz="2200" dirty="0">
                <a:solidFill>
                  <a:schemeClr val="accent2">
                    <a:lumMod val="50000"/>
                  </a:schemeClr>
                </a:solidFill>
              </a:rPr>
            </a:br>
            <a:r>
              <a:rPr lang="en-GB" sz="2700" b="1" dirty="0" smtClean="0">
                <a:solidFill>
                  <a:schemeClr val="accent2">
                    <a:lumMod val="50000"/>
                  </a:schemeClr>
                </a:solidFill>
              </a:rPr>
              <a:t>Topic </a:t>
            </a:r>
            <a:r>
              <a:rPr lang="en-GB" sz="2700" b="1" dirty="0">
                <a:solidFill>
                  <a:schemeClr val="accent2">
                    <a:lumMod val="50000"/>
                  </a:schemeClr>
                </a:solidFill>
              </a:rPr>
              <a:t>Themes </a:t>
            </a:r>
            <a:r>
              <a:rPr lang="en-GB" sz="2700" b="1" dirty="0" smtClean="0">
                <a:solidFill>
                  <a:schemeClr val="accent2">
                    <a:lumMod val="50000"/>
                  </a:schemeClr>
                </a:solidFill>
              </a:rPr>
              <a:t>: </a:t>
            </a:r>
            <a:r>
              <a:rPr lang="en-GB" sz="2700" b="1" dirty="0" smtClean="0">
                <a:solidFill>
                  <a:schemeClr val="accent2">
                    <a:lumMod val="50000"/>
                  </a:schemeClr>
                </a:solidFill>
              </a:rPr>
              <a:t>Enchanted, Inventors, Designers and Explorers, Wonders of th</a:t>
            </a:r>
            <a:r>
              <a:rPr lang="en-GB" sz="2700" b="1" dirty="0" smtClean="0">
                <a:solidFill>
                  <a:schemeClr val="accent2">
                    <a:lumMod val="50000"/>
                  </a:schemeClr>
                </a:solidFill>
              </a:rPr>
              <a:t>e world</a:t>
            </a:r>
            <a:r>
              <a:rPr lang="en-GB" sz="2200" dirty="0">
                <a:solidFill>
                  <a:schemeClr val="accent2">
                    <a:lumMod val="50000"/>
                  </a:schemeClr>
                </a:solidFill>
              </a:rPr>
              <a:t/>
            </a:r>
            <a:br>
              <a:rPr lang="en-GB" sz="2200" dirty="0">
                <a:solidFill>
                  <a:schemeClr val="accent2">
                    <a:lumMod val="50000"/>
                  </a:schemeClr>
                </a:solidFill>
              </a:rPr>
            </a:br>
            <a:endParaRPr lang="en-GB" sz="2200" dirty="0">
              <a:solidFill>
                <a:schemeClr val="accent2">
                  <a:lumMod val="50000"/>
                </a:schemeClr>
              </a:solidFill>
            </a:endParaRPr>
          </a:p>
        </p:txBody>
      </p:sp>
      <p:sp>
        <p:nvSpPr>
          <p:cNvPr id="3" name="Content Placeholder 2"/>
          <p:cNvSpPr>
            <a:spLocks noGrp="1"/>
          </p:cNvSpPr>
          <p:nvPr>
            <p:ph idx="1"/>
          </p:nvPr>
        </p:nvSpPr>
        <p:spPr>
          <a:xfrm>
            <a:off x="323528" y="1403648"/>
            <a:ext cx="8496944" cy="5337720"/>
          </a:xfrm>
        </p:spPr>
        <p:txBody>
          <a:bodyPr>
            <a:normAutofit/>
          </a:bodyPr>
          <a:lstStyle/>
          <a:p>
            <a:r>
              <a:rPr lang="en-GB" dirty="0" smtClean="0">
                <a:solidFill>
                  <a:schemeClr val="accent2">
                    <a:lumMod val="50000"/>
                  </a:schemeClr>
                </a:solidFill>
              </a:rPr>
              <a:t>Science ~ </a:t>
            </a:r>
            <a:r>
              <a:rPr lang="en-GB" sz="2200" dirty="0" smtClean="0">
                <a:solidFill>
                  <a:schemeClr val="accent2">
                    <a:lumMod val="50000"/>
                  </a:schemeClr>
                </a:solidFill>
              </a:rPr>
              <a:t>Autumn Term – Materials </a:t>
            </a:r>
            <a:endParaRPr lang="en-GB" sz="2200" dirty="0" smtClean="0">
              <a:solidFill>
                <a:schemeClr val="accent2">
                  <a:lumMod val="50000"/>
                </a:schemeClr>
              </a:solidFill>
            </a:endParaRPr>
          </a:p>
          <a:p>
            <a:r>
              <a:rPr lang="en-GB" dirty="0" smtClean="0">
                <a:solidFill>
                  <a:schemeClr val="accent2">
                    <a:lumMod val="50000"/>
                  </a:schemeClr>
                </a:solidFill>
              </a:rPr>
              <a:t>R.E. ~ </a:t>
            </a:r>
            <a:r>
              <a:rPr lang="en-GB" sz="2000" dirty="0" smtClean="0">
                <a:solidFill>
                  <a:schemeClr val="accent2">
                    <a:lumMod val="50000"/>
                  </a:schemeClr>
                </a:solidFill>
              </a:rPr>
              <a:t>Autumn 1 </a:t>
            </a:r>
            <a:r>
              <a:rPr lang="en-GB" dirty="0" smtClean="0">
                <a:solidFill>
                  <a:schemeClr val="accent2">
                    <a:lumMod val="50000"/>
                  </a:schemeClr>
                </a:solidFill>
              </a:rPr>
              <a:t>–</a:t>
            </a:r>
            <a:r>
              <a:rPr lang="en-GB" sz="2000" dirty="0" smtClean="0">
                <a:solidFill>
                  <a:schemeClr val="accent2">
                    <a:lumMod val="50000"/>
                  </a:schemeClr>
                </a:solidFill>
              </a:rPr>
              <a:t>Kindness</a:t>
            </a:r>
          </a:p>
          <a:p>
            <a:r>
              <a:rPr lang="en-GB" dirty="0" smtClean="0">
                <a:solidFill>
                  <a:schemeClr val="accent2">
                    <a:lumMod val="50000"/>
                  </a:schemeClr>
                </a:solidFill>
              </a:rPr>
              <a:t>P.E</a:t>
            </a:r>
            <a:r>
              <a:rPr lang="en-GB" dirty="0" smtClean="0">
                <a:solidFill>
                  <a:schemeClr val="accent2">
                    <a:lumMod val="50000"/>
                  </a:schemeClr>
                </a:solidFill>
              </a:rPr>
              <a:t>. ~ </a:t>
            </a:r>
            <a:r>
              <a:rPr lang="en-GB" sz="2200" dirty="0" smtClean="0">
                <a:solidFill>
                  <a:schemeClr val="accent2">
                    <a:lumMod val="50000"/>
                  </a:schemeClr>
                </a:solidFill>
              </a:rPr>
              <a:t>Mr Clark (</a:t>
            </a:r>
            <a:r>
              <a:rPr lang="en-GB" sz="2200" dirty="0" err="1" smtClean="0">
                <a:solidFill>
                  <a:schemeClr val="accent2">
                    <a:lumMod val="50000"/>
                  </a:schemeClr>
                </a:solidFill>
              </a:rPr>
              <a:t>Multisports</a:t>
            </a:r>
            <a:r>
              <a:rPr lang="en-GB" sz="2200" dirty="0" smtClean="0">
                <a:solidFill>
                  <a:schemeClr val="accent2">
                    <a:lumMod val="50000"/>
                  </a:schemeClr>
                </a:solidFill>
              </a:rPr>
              <a:t> and skills) and Miss Brake (Throwing and Catching – Cricket games)</a:t>
            </a:r>
            <a:endParaRPr lang="en-GB" sz="2200" dirty="0" smtClean="0">
              <a:solidFill>
                <a:schemeClr val="accent2">
                  <a:lumMod val="50000"/>
                </a:schemeClr>
              </a:solidFill>
            </a:endParaRPr>
          </a:p>
          <a:p>
            <a:r>
              <a:rPr lang="en-GB" dirty="0" smtClean="0">
                <a:solidFill>
                  <a:schemeClr val="accent2">
                    <a:lumMod val="50000"/>
                  </a:schemeClr>
                </a:solidFill>
              </a:rPr>
              <a:t>Music ~ </a:t>
            </a:r>
            <a:r>
              <a:rPr lang="en-GB" sz="2200" dirty="0" smtClean="0">
                <a:solidFill>
                  <a:schemeClr val="accent2">
                    <a:lumMod val="50000"/>
                  </a:schemeClr>
                </a:solidFill>
              </a:rPr>
              <a:t>singing and listening to various genres of </a:t>
            </a:r>
            <a:r>
              <a:rPr lang="en-GB" sz="2200" dirty="0" smtClean="0">
                <a:solidFill>
                  <a:schemeClr val="accent2">
                    <a:lumMod val="50000"/>
                  </a:schemeClr>
                </a:solidFill>
              </a:rPr>
              <a:t>music and creating music with tuned and </a:t>
            </a:r>
            <a:r>
              <a:rPr lang="en-GB" sz="2200" dirty="0" err="1" smtClean="0">
                <a:solidFill>
                  <a:schemeClr val="accent2">
                    <a:lumMod val="50000"/>
                  </a:schemeClr>
                </a:solidFill>
              </a:rPr>
              <a:t>untuned</a:t>
            </a:r>
            <a:r>
              <a:rPr lang="en-GB" sz="2200" dirty="0" smtClean="0">
                <a:solidFill>
                  <a:schemeClr val="accent2">
                    <a:lumMod val="50000"/>
                  </a:schemeClr>
                </a:solidFill>
              </a:rPr>
              <a:t> instruments. </a:t>
            </a:r>
          </a:p>
          <a:p>
            <a:r>
              <a:rPr lang="en-GB" dirty="0" smtClean="0">
                <a:solidFill>
                  <a:schemeClr val="accent2">
                    <a:lumMod val="50000"/>
                  </a:schemeClr>
                </a:solidFill>
              </a:rPr>
              <a:t>Art </a:t>
            </a:r>
            <a:r>
              <a:rPr lang="en-GB" dirty="0" smtClean="0">
                <a:solidFill>
                  <a:schemeClr val="accent2">
                    <a:lumMod val="50000"/>
                  </a:schemeClr>
                </a:solidFill>
              </a:rPr>
              <a:t>~ </a:t>
            </a:r>
            <a:r>
              <a:rPr lang="en-GB" sz="2200" dirty="0">
                <a:solidFill>
                  <a:schemeClr val="accent2">
                    <a:lumMod val="50000"/>
                  </a:schemeClr>
                </a:solidFill>
              </a:rPr>
              <a:t>To use drawing, painting and sculpture to develop and share their ideas, experiences and </a:t>
            </a:r>
            <a:r>
              <a:rPr lang="en-GB" sz="2200" dirty="0" smtClean="0">
                <a:solidFill>
                  <a:schemeClr val="accent2">
                    <a:lumMod val="50000"/>
                  </a:schemeClr>
                </a:solidFill>
              </a:rPr>
              <a:t>imagination</a:t>
            </a:r>
            <a:r>
              <a:rPr lang="en-GB" sz="2200" dirty="0">
                <a:solidFill>
                  <a:schemeClr val="accent2">
                    <a:lumMod val="50000"/>
                  </a:schemeClr>
                </a:solidFill>
              </a:rPr>
              <a:t> </a:t>
            </a:r>
            <a:r>
              <a:rPr lang="en-GB" sz="2200" dirty="0" smtClean="0">
                <a:solidFill>
                  <a:schemeClr val="accent2">
                    <a:lumMod val="50000"/>
                  </a:schemeClr>
                </a:solidFill>
              </a:rPr>
              <a:t>and </a:t>
            </a:r>
            <a:r>
              <a:rPr lang="en-GB" sz="2200" dirty="0">
                <a:solidFill>
                  <a:schemeClr val="accent2">
                    <a:lumMod val="50000"/>
                  </a:schemeClr>
                </a:solidFill>
              </a:rPr>
              <a:t>learn about a range of artists</a:t>
            </a:r>
            <a:r>
              <a:rPr lang="en-GB" sz="2200" dirty="0" smtClean="0">
                <a:solidFill>
                  <a:schemeClr val="accent2">
                    <a:lumMod val="50000"/>
                  </a:schemeClr>
                </a:solidFill>
              </a:rPr>
              <a:t>.</a:t>
            </a:r>
          </a:p>
          <a:p>
            <a:r>
              <a:rPr lang="en-GB" sz="2200" dirty="0" smtClean="0">
                <a:solidFill>
                  <a:schemeClr val="accent2">
                    <a:lumMod val="50000"/>
                  </a:schemeClr>
                </a:solidFill>
              </a:rPr>
              <a:t>PSHE ~ Autumn 1 – Friendships and recognising privacy</a:t>
            </a:r>
            <a:endParaRPr lang="en-GB" sz="2200" dirty="0">
              <a:solidFill>
                <a:schemeClr val="accent2">
                  <a:lumMod val="50000"/>
                </a:schemeClr>
              </a:solidFill>
            </a:endParaRPr>
          </a:p>
          <a:p>
            <a:r>
              <a:rPr lang="en-GB" sz="2200" dirty="0" smtClean="0">
                <a:solidFill>
                  <a:schemeClr val="accent2">
                    <a:lumMod val="50000"/>
                  </a:schemeClr>
                </a:solidFill>
              </a:rPr>
              <a:t>ICT ~ Autumn 1 ~ Coding</a:t>
            </a:r>
            <a:endParaRPr lang="en-GB" sz="2200" dirty="0">
              <a:solidFill>
                <a:schemeClr val="accent2">
                  <a:lumMod val="50000"/>
                </a:schemeClr>
              </a:solidFill>
            </a:endParaRPr>
          </a:p>
          <a:p>
            <a:endParaRPr lang="en-GB" dirty="0" smtClean="0">
              <a:solidFill>
                <a:schemeClr val="accent2">
                  <a:lumMod val="50000"/>
                </a:schemeClr>
              </a:solidFill>
            </a:endParaRPr>
          </a:p>
          <a:p>
            <a:r>
              <a:rPr lang="en-GB" dirty="0" smtClean="0">
                <a:solidFill>
                  <a:schemeClr val="accent2">
                    <a:lumMod val="50000"/>
                  </a:schemeClr>
                </a:solidFill>
              </a:rPr>
              <a:t>Please view Year B Overview </a:t>
            </a:r>
            <a:endParaRPr lang="en-GB" dirty="0" smtClean="0">
              <a:solidFill>
                <a:schemeClr val="accent2">
                  <a:lumMod val="50000"/>
                </a:schemeClr>
              </a:solidFill>
            </a:endParaRPr>
          </a:p>
          <a:p>
            <a:endParaRPr lang="en-GB" dirty="0">
              <a:solidFill>
                <a:schemeClr val="accent2">
                  <a:lumMod val="50000"/>
                </a:schemeClr>
              </a:solidFill>
            </a:endParaRPr>
          </a:p>
        </p:txBody>
      </p:sp>
    </p:spTree>
    <p:extLst>
      <p:ext uri="{BB962C8B-B14F-4D97-AF65-F5344CB8AC3E}">
        <p14:creationId xmlns:p14="http://schemas.microsoft.com/office/powerpoint/2010/main" val="156693462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36276</TotalTime>
  <Words>721</Words>
  <Application>Microsoft Office PowerPoint</Application>
  <PresentationFormat>On-screen Show (4:3)</PresentationFormat>
  <Paragraphs>132</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Trebuchet MS</vt:lpstr>
      <vt:lpstr>Wingdings 3</vt:lpstr>
      <vt:lpstr>Facet</vt:lpstr>
      <vt:lpstr>   Welcome </vt:lpstr>
      <vt:lpstr>Welcome Meeting 2024</vt:lpstr>
      <vt:lpstr>Curriculum Developments</vt:lpstr>
      <vt:lpstr>Behaviour </vt:lpstr>
      <vt:lpstr>Staffing </vt:lpstr>
      <vt:lpstr>Expectations</vt:lpstr>
      <vt:lpstr>Gem Powers</vt:lpstr>
      <vt:lpstr>Curriculum Coverage Where we can the curriculum is linked through our main topic theme which both Year 1 and Year 2 follow.  </vt:lpstr>
      <vt:lpstr>Curriculum Coverage Topic Themes : Enchanted, Inventors, Designers and Explorers, Wonders of the world </vt:lpstr>
      <vt:lpstr>Key Areas - Homework</vt:lpstr>
      <vt:lpstr>Key Areas - Homework</vt:lpstr>
      <vt:lpstr>Medical Information</vt:lpstr>
      <vt:lpstr>Key Information </vt:lpstr>
      <vt:lpstr>The Year Ahead</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 2014</dc:title>
  <dc:creator>Becca</dc:creator>
  <cp:lastModifiedBy>Lbrake</cp:lastModifiedBy>
  <cp:revision>115</cp:revision>
  <dcterms:created xsi:type="dcterms:W3CDTF">2013-09-18T08:14:05Z</dcterms:created>
  <dcterms:modified xsi:type="dcterms:W3CDTF">2024-09-17T15:39:11Z</dcterms:modified>
</cp:coreProperties>
</file>