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SlG+Y1osSBLofr+bojifl2mlx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60"/>
  </p:normalViewPr>
  <p:slideViewPr>
    <p:cSldViewPr snapToGrid="0">
      <p:cViewPr varScale="1">
        <p:scale>
          <a:sx n="69" d="100"/>
          <a:sy n="69" d="100"/>
        </p:scale>
        <p:origin x="143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52aea0b5dc_0_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52aea0b5dc_0_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457200" y="2249488"/>
            <a:ext cx="8229600" cy="432435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27" name="Google Shape;27;p22"/>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31"/>
          <p:cNvSpPr txBox="1">
            <a:spLocks noGrp="1"/>
          </p:cNvSpPr>
          <p:nvPr>
            <p:ph type="title"/>
          </p:nvPr>
        </p:nvSpPr>
        <p:spPr>
          <a:xfrm>
            <a:off x="5353496" y="1101970"/>
            <a:ext cx="3383280" cy="87782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Trebuchet MS"/>
              <a:buNone/>
              <a:defRPr sz="18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1"/>
          <p:cNvSpPr txBox="1">
            <a:spLocks noGrp="1"/>
          </p:cNvSpPr>
          <p:nvPr>
            <p:ph type="body" idx="1"/>
          </p:nvPr>
        </p:nvSpPr>
        <p:spPr>
          <a:xfrm>
            <a:off x="5353496" y="2010727"/>
            <a:ext cx="3383280" cy="461772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400"/>
              <a:buNone/>
              <a:defRPr sz="1400"/>
            </a:lvl1pPr>
            <a:lvl2pPr marL="914400" lvl="1" indent="-228600" algn="l">
              <a:spcBef>
                <a:spcPts val="300"/>
              </a:spcBef>
              <a:spcAft>
                <a:spcPts val="0"/>
              </a:spcAft>
              <a:buSzPts val="1200"/>
              <a:buNone/>
              <a:defRPr sz="1200"/>
            </a:lvl2pPr>
            <a:lvl3pPr marL="1371600" lvl="2" indent="-228600" algn="l">
              <a:spcBef>
                <a:spcPts val="300"/>
              </a:spcBef>
              <a:spcAft>
                <a:spcPts val="0"/>
              </a:spcAft>
              <a:buSzPts val="1000"/>
              <a:buNone/>
              <a:defRPr sz="10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96" name="Google Shape;96;p31"/>
          <p:cNvSpPr txBox="1">
            <a:spLocks noGrp="1"/>
          </p:cNvSpPr>
          <p:nvPr>
            <p:ph type="body" idx="2"/>
          </p:nvPr>
        </p:nvSpPr>
        <p:spPr>
          <a:xfrm>
            <a:off x="152400" y="776287"/>
            <a:ext cx="5102352" cy="5852160"/>
          </a:xfrm>
          <a:prstGeom prst="rect">
            <a:avLst/>
          </a:prstGeom>
          <a:noFill/>
          <a:ln>
            <a:noFill/>
          </a:ln>
        </p:spPr>
        <p:txBody>
          <a:bodyPr spcFirstLastPara="1" wrap="square" lIns="91425" tIns="45700" rIns="91425" bIns="45700" anchor="t" anchorCtr="0">
            <a:noAutofit/>
          </a:bodyPr>
          <a:lstStyle>
            <a:lvl1pPr marL="457200" lvl="0" indent="-431800" algn="l">
              <a:spcBef>
                <a:spcPts val="300"/>
              </a:spcBef>
              <a:spcAft>
                <a:spcPts val="0"/>
              </a:spcAft>
              <a:buSzPts val="3200"/>
              <a:buChar char="•"/>
              <a:defRPr sz="3200"/>
            </a:lvl1pPr>
            <a:lvl2pPr marL="914400" lvl="1" indent="-406400" algn="l">
              <a:spcBef>
                <a:spcPts val="300"/>
              </a:spcBef>
              <a:spcAft>
                <a:spcPts val="0"/>
              </a:spcAft>
              <a:buSzPts val="2800"/>
              <a:buChar char="▫"/>
              <a:defRPr sz="2800"/>
            </a:lvl2pPr>
            <a:lvl3pPr marL="1371600" lvl="2" indent="-381000" algn="l">
              <a:spcBef>
                <a:spcPts val="300"/>
              </a:spcBef>
              <a:spcAft>
                <a:spcPts val="0"/>
              </a:spcAft>
              <a:buSzPts val="2400"/>
              <a:buChar char="●"/>
              <a:defRPr sz="2400"/>
            </a:lvl3pPr>
            <a:lvl4pPr marL="1828800" lvl="3" indent="-355600" algn="l">
              <a:spcBef>
                <a:spcPts val="300"/>
              </a:spcBef>
              <a:spcAft>
                <a:spcPts val="0"/>
              </a:spcAft>
              <a:buSzPts val="2000"/>
              <a:buChar char="●"/>
              <a:defRPr sz="2000"/>
            </a:lvl4pPr>
            <a:lvl5pPr marL="2286000" lvl="4" indent="-355600" algn="l">
              <a:spcBef>
                <a:spcPts val="300"/>
              </a:spcBef>
              <a:spcAft>
                <a:spcPts val="0"/>
              </a:spcAft>
              <a:buSzPts val="2000"/>
              <a:buChar char="▫"/>
              <a:defRPr sz="20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97" name="Google Shape;97;p31"/>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1"/>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1"/>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32"/>
          <p:cNvSpPr txBox="1">
            <a:spLocks noGrp="1"/>
          </p:cNvSpPr>
          <p:nvPr>
            <p:ph type="title"/>
          </p:nvPr>
        </p:nvSpPr>
        <p:spPr>
          <a:xfrm rot="-5400000">
            <a:off x="3393017" y="3156577"/>
            <a:ext cx="4681637" cy="586803"/>
          </a:xfrm>
          <a:prstGeom prst="rect">
            <a:avLst/>
          </a:prstGeom>
          <a:noFill/>
          <a:ln>
            <a:noFill/>
          </a:ln>
        </p:spPr>
        <p:txBody>
          <a:bodyPr spcFirstLastPara="1" wrap="square" lIns="45700" tIns="0" rIns="45700" bIns="45700" anchor="t" anchorCtr="0">
            <a:noAutofit/>
          </a:bodyPr>
          <a:lstStyle>
            <a:lvl1pPr lvl="0" algn="ctr">
              <a:spcBef>
                <a:spcPts val="0"/>
              </a:spcBef>
              <a:spcAft>
                <a:spcPts val="0"/>
              </a:spcAft>
              <a:buClr>
                <a:schemeClr val="dk2"/>
              </a:buClr>
              <a:buSzPts val="2000"/>
              <a:buFont typeface="Trebuchet MS"/>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2"/>
          <p:cNvSpPr>
            <a:spLocks noGrp="1"/>
          </p:cNvSpPr>
          <p:nvPr>
            <p:ph type="pic" idx="2"/>
          </p:nvPr>
        </p:nvSpPr>
        <p:spPr>
          <a:xfrm>
            <a:off x="403671" y="1143000"/>
            <a:ext cx="4572000" cy="4572000"/>
          </a:xfrm>
          <a:prstGeom prst="rect">
            <a:avLst/>
          </a:prstGeom>
          <a:solidFill>
            <a:srgbClr val="EAEAEA"/>
          </a:solidFill>
          <a:ln w="50800" cap="flat" cmpd="sng">
            <a:solidFill>
              <a:srgbClr val="FFFFFF"/>
            </a:solidFill>
            <a:prstDash val="solid"/>
            <a:miter lim="800000"/>
            <a:headEnd type="none" w="sm" len="sm"/>
            <a:tailEnd type="none" w="sm" len="sm"/>
          </a:ln>
          <a:effectLst>
            <a:outerShdw blurRad="57150" dist="31750" dir="4800000" algn="tl" rotWithShape="0">
              <a:srgbClr val="000000">
                <a:alpha val="24705"/>
              </a:srgbClr>
            </a:outerShdw>
          </a:effectLst>
        </p:spPr>
      </p:sp>
      <p:sp>
        <p:nvSpPr>
          <p:cNvPr id="103" name="Google Shape;103;p32"/>
          <p:cNvSpPr txBox="1">
            <a:spLocks noGrp="1"/>
          </p:cNvSpPr>
          <p:nvPr>
            <p:ph type="body" idx="1"/>
          </p:nvPr>
        </p:nvSpPr>
        <p:spPr>
          <a:xfrm>
            <a:off x="6088443" y="3274308"/>
            <a:ext cx="2590800" cy="2516489"/>
          </a:xfrm>
          <a:prstGeom prst="rect">
            <a:avLst/>
          </a:prstGeom>
          <a:noFill/>
          <a:ln>
            <a:noFill/>
          </a:ln>
        </p:spPr>
        <p:txBody>
          <a:bodyPr spcFirstLastPara="1" wrap="square" lIns="0" tIns="0" rIns="45700" bIns="45700" anchor="t" anchorCtr="0">
            <a:noAutofit/>
          </a:bodyPr>
          <a:lstStyle>
            <a:lvl1pPr marL="457200" lvl="0" indent="-228600" algn="l">
              <a:lnSpc>
                <a:spcPct val="100000"/>
              </a:lnSpc>
              <a:spcBef>
                <a:spcPts val="0"/>
              </a:spcBef>
              <a:spcAft>
                <a:spcPts val="0"/>
              </a:spcAft>
              <a:buSzPts val="1300"/>
              <a:buFont typeface="Georgia"/>
              <a:buNone/>
              <a:defRPr sz="1300"/>
            </a:lvl1pPr>
            <a:lvl2pPr marL="914400" lvl="1" indent="-228600" algn="l">
              <a:spcBef>
                <a:spcPts val="300"/>
              </a:spcBef>
              <a:spcAft>
                <a:spcPts val="0"/>
              </a:spcAft>
              <a:buSzPts val="1200"/>
              <a:buFont typeface="Georgia"/>
              <a:buNone/>
              <a:defRPr sz="1200"/>
            </a:lvl2pPr>
            <a:lvl3pPr marL="1371600" lvl="2" indent="-228600" algn="l">
              <a:spcBef>
                <a:spcPts val="300"/>
              </a:spcBef>
              <a:spcAft>
                <a:spcPts val="0"/>
              </a:spcAft>
              <a:buSzPts val="1000"/>
              <a:buFont typeface="Georgia"/>
              <a:buNone/>
              <a:defRPr sz="1000"/>
            </a:lvl3pPr>
            <a:lvl4pPr marL="1828800" lvl="3" indent="-228600" algn="l">
              <a:spcBef>
                <a:spcPts val="300"/>
              </a:spcBef>
              <a:spcAft>
                <a:spcPts val="0"/>
              </a:spcAft>
              <a:buSzPts val="900"/>
              <a:buFont typeface="Georgia"/>
              <a:buNone/>
              <a:defRPr sz="900"/>
            </a:lvl4pPr>
            <a:lvl5pPr marL="2286000" lvl="4" indent="-228600" algn="l">
              <a:spcBef>
                <a:spcPts val="300"/>
              </a:spcBef>
              <a:spcAft>
                <a:spcPts val="0"/>
              </a:spcAft>
              <a:buSzPts val="900"/>
              <a:buFont typeface="Georgia"/>
              <a:buNone/>
              <a:defRPr sz="9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104" name="Google Shape;104;p32"/>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33"/>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3"/>
          <p:cNvSpPr txBox="1">
            <a:spLocks noGrp="1"/>
          </p:cNvSpPr>
          <p:nvPr>
            <p:ph type="body" idx="1"/>
          </p:nvPr>
        </p:nvSpPr>
        <p:spPr>
          <a:xfrm rot="5400000">
            <a:off x="2409825" y="296863"/>
            <a:ext cx="4324350"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110" name="Google Shape;110;p33"/>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3"/>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3"/>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rot="5400000">
            <a:off x="4991100" y="2933700"/>
            <a:ext cx="5486400" cy="1905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rot="5400000">
            <a:off x="838200" y="762000"/>
            <a:ext cx="5486400" cy="62484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116" name="Google Shape;116;p34"/>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4"/>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4"/>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85800" y="1828800"/>
            <a:ext cx="3771900" cy="36576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33" name="Google Shape;33;p23"/>
          <p:cNvSpPr txBox="1">
            <a:spLocks noGrp="1"/>
          </p:cNvSpPr>
          <p:nvPr>
            <p:ph type="body" idx="2"/>
          </p:nvPr>
        </p:nvSpPr>
        <p:spPr>
          <a:xfrm>
            <a:off x="4610100" y="1828800"/>
            <a:ext cx="3771900" cy="17526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34" name="Google Shape;34;p23"/>
          <p:cNvSpPr txBox="1">
            <a:spLocks noGrp="1"/>
          </p:cNvSpPr>
          <p:nvPr>
            <p:ph type="body" idx="3"/>
          </p:nvPr>
        </p:nvSpPr>
        <p:spPr>
          <a:xfrm>
            <a:off x="4610100" y="3733800"/>
            <a:ext cx="3771900" cy="17526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35" name="Google Shape;35;p23"/>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8"/>
        <p:cNvGrpSpPr/>
        <p:nvPr/>
      </p:nvGrpSpPr>
      <p:grpSpPr>
        <a:xfrm>
          <a:off x="0" y="0"/>
          <a:ext cx="0" cy="0"/>
          <a:chOff x="0" y="0"/>
          <a:chExt cx="0" cy="0"/>
        </a:xfrm>
      </p:grpSpPr>
      <p:sp>
        <p:nvSpPr>
          <p:cNvPr id="39" name="Google Shape;39;p24"/>
          <p:cNvSpPr/>
          <p:nvPr/>
        </p:nvSpPr>
        <p:spPr>
          <a:xfrm rot="10800000" flipH="1">
            <a:off x="5410200" y="3810000"/>
            <a:ext cx="3733800" cy="904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0" name="Google Shape;40;p24"/>
          <p:cNvSpPr/>
          <p:nvPr/>
        </p:nvSpPr>
        <p:spPr>
          <a:xfrm rot="10800000" flipH="1">
            <a:off x="5410200" y="3897313"/>
            <a:ext cx="3733800" cy="192087"/>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1" name="Google Shape;41;p24"/>
          <p:cNvSpPr/>
          <p:nvPr/>
        </p:nvSpPr>
        <p:spPr>
          <a:xfrm rot="10800000" flipH="1">
            <a:off x="5410200" y="4114800"/>
            <a:ext cx="3733800" cy="9525"/>
          </a:xfrm>
          <a:prstGeom prst="rect">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2" name="Google Shape;42;p24"/>
          <p:cNvSpPr/>
          <p:nvPr/>
        </p:nvSpPr>
        <p:spPr>
          <a:xfrm rot="10800000" flipH="1">
            <a:off x="5410200" y="4164013"/>
            <a:ext cx="1965325" cy="19050"/>
          </a:xfrm>
          <a:prstGeom prst="rect">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3" name="Google Shape;43;p24"/>
          <p:cNvSpPr/>
          <p:nvPr/>
        </p:nvSpPr>
        <p:spPr>
          <a:xfrm rot="10800000" flipH="1">
            <a:off x="5410200" y="4198938"/>
            <a:ext cx="1965325" cy="9525"/>
          </a:xfrm>
          <a:prstGeom prst="rect">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4" name="Google Shape;44;p24"/>
          <p:cNvSpPr/>
          <p:nvPr/>
        </p:nvSpPr>
        <p:spPr>
          <a:xfrm>
            <a:off x="5410200" y="3962400"/>
            <a:ext cx="3063875" cy="2698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5" name="Google Shape;45;p24"/>
          <p:cNvSpPr/>
          <p:nvPr/>
        </p:nvSpPr>
        <p:spPr>
          <a:xfrm>
            <a:off x="7377113" y="4060825"/>
            <a:ext cx="1600200" cy="365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6" name="Google Shape;46;p24"/>
          <p:cNvSpPr/>
          <p:nvPr/>
        </p:nvSpPr>
        <p:spPr>
          <a:xfrm>
            <a:off x="0" y="3649663"/>
            <a:ext cx="9144000" cy="244475"/>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7" name="Google Shape;47;p24"/>
          <p:cNvSpPr/>
          <p:nvPr/>
        </p:nvSpPr>
        <p:spPr>
          <a:xfrm>
            <a:off x="0" y="3675063"/>
            <a:ext cx="9144000" cy="1412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8" name="Google Shape;48;p24"/>
          <p:cNvSpPr/>
          <p:nvPr/>
        </p:nvSpPr>
        <p:spPr>
          <a:xfrm rot="10800000" flipH="1">
            <a:off x="6413500" y="3643313"/>
            <a:ext cx="2730500" cy="2476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49" name="Google Shape;49;p24"/>
          <p:cNvSpPr/>
          <p:nvPr/>
        </p:nvSpPr>
        <p:spPr>
          <a:xfrm>
            <a:off x="0" y="0"/>
            <a:ext cx="9144000" cy="370205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50" name="Google Shape;50;p24"/>
          <p:cNvSpPr txBox="1">
            <a:spLocks noGrp="1"/>
          </p:cNvSpPr>
          <p:nvPr>
            <p:ph type="ctrTitle"/>
          </p:nvPr>
        </p:nvSpPr>
        <p:spPr>
          <a:xfrm>
            <a:off x="457200" y="2401887"/>
            <a:ext cx="8458200" cy="14700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subTitle" idx="1"/>
          </p:nvPr>
        </p:nvSpPr>
        <p:spPr>
          <a:xfrm>
            <a:off x="457200" y="3899938"/>
            <a:ext cx="4953000" cy="1752600"/>
          </a:xfrm>
          <a:prstGeom prst="rect">
            <a:avLst/>
          </a:prstGeom>
          <a:noFill/>
          <a:ln>
            <a:noFill/>
          </a:ln>
        </p:spPr>
        <p:txBody>
          <a:bodyPr spcFirstLastPara="1" wrap="square" lIns="91425" tIns="45700" rIns="91425" bIns="45700" anchor="t" anchorCtr="0">
            <a:noAutofit/>
          </a:bodyPr>
          <a:lstStyle>
            <a:lvl1pPr lvl="0" algn="l">
              <a:spcBef>
                <a:spcPts val="300"/>
              </a:spcBef>
              <a:spcAft>
                <a:spcPts val="0"/>
              </a:spcAft>
              <a:buSzPts val="2400"/>
              <a:buNone/>
              <a:defRPr sz="2400">
                <a:solidFill>
                  <a:schemeClr val="dk2"/>
                </a:solidFill>
              </a:defRPr>
            </a:lvl1pPr>
            <a:lvl2pPr lvl="1" algn="ctr">
              <a:spcBef>
                <a:spcPts val="300"/>
              </a:spcBef>
              <a:spcAft>
                <a:spcPts val="0"/>
              </a:spcAft>
              <a:buSzPts val="1800"/>
              <a:buNone/>
              <a:defRPr/>
            </a:lvl2pPr>
            <a:lvl3pPr lvl="2" algn="ctr">
              <a:spcBef>
                <a:spcPts val="300"/>
              </a:spcBef>
              <a:spcAft>
                <a:spcPts val="0"/>
              </a:spcAft>
              <a:buSzPts val="1800"/>
              <a:buNone/>
              <a:defRPr/>
            </a:lvl3pPr>
            <a:lvl4pPr lvl="3" algn="ctr">
              <a:spcBef>
                <a:spcPts val="300"/>
              </a:spcBef>
              <a:spcAft>
                <a:spcPts val="0"/>
              </a:spcAft>
              <a:buSzPts val="1800"/>
              <a:buNone/>
              <a:defRPr/>
            </a:lvl4pPr>
            <a:lvl5pPr lvl="4" algn="ctr">
              <a:spcBef>
                <a:spcPts val="300"/>
              </a:spcBef>
              <a:spcAft>
                <a:spcPts val="0"/>
              </a:spcAft>
              <a:buSzPts val="1800"/>
              <a:buNone/>
              <a:defRPr/>
            </a:lvl5pPr>
            <a:lvl6pPr lvl="5" algn="ctr">
              <a:spcBef>
                <a:spcPts val="300"/>
              </a:spcBef>
              <a:spcAft>
                <a:spcPts val="0"/>
              </a:spcAft>
              <a:buSzPts val="1800"/>
              <a:buNone/>
              <a:defRPr/>
            </a:lvl6pPr>
            <a:lvl7pPr lvl="6" algn="ctr">
              <a:spcBef>
                <a:spcPts val="300"/>
              </a:spcBef>
              <a:spcAft>
                <a:spcPts val="0"/>
              </a:spcAft>
              <a:buSzPts val="1800"/>
              <a:buNone/>
              <a:defRPr/>
            </a:lvl7pPr>
            <a:lvl8pPr lvl="7" algn="ctr">
              <a:spcBef>
                <a:spcPts val="300"/>
              </a:spcBef>
              <a:spcAft>
                <a:spcPts val="0"/>
              </a:spcAft>
              <a:buSzPts val="1800"/>
              <a:buNone/>
              <a:defRPr/>
            </a:lvl8pPr>
            <a:lvl9pPr lvl="8" algn="ctr">
              <a:spcBef>
                <a:spcPts val="300"/>
              </a:spcBef>
              <a:spcAft>
                <a:spcPts val="0"/>
              </a:spcAft>
              <a:buSzPts val="1800"/>
              <a:buNone/>
              <a:defRPr/>
            </a:lvl9pPr>
          </a:lstStyle>
          <a:p>
            <a:endParaRPr/>
          </a:p>
        </p:txBody>
      </p:sp>
      <p:sp>
        <p:nvSpPr>
          <p:cNvPr id="52" name="Google Shape;52;p24"/>
          <p:cNvSpPr txBox="1">
            <a:spLocks noGrp="1"/>
          </p:cNvSpPr>
          <p:nvPr>
            <p:ph type="dt" idx="10"/>
          </p:nvPr>
        </p:nvSpPr>
        <p:spPr>
          <a:xfrm>
            <a:off x="6705600" y="4206875"/>
            <a:ext cx="960438"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ftr" idx="11"/>
          </p:nvPr>
        </p:nvSpPr>
        <p:spPr>
          <a:xfrm>
            <a:off x="5410200" y="4205288"/>
            <a:ext cx="129540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4"/>
          <p:cNvSpPr txBox="1">
            <a:spLocks noGrp="1"/>
          </p:cNvSpPr>
          <p:nvPr>
            <p:ph type="sldNum" idx="12"/>
          </p:nvPr>
        </p:nvSpPr>
        <p:spPr>
          <a:xfrm>
            <a:off x="8320088" y="1588"/>
            <a:ext cx="747712" cy="365125"/>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1pPr>
            <a:lvl2pPr marL="0" marR="0" lvl="1"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2pPr>
            <a:lvl3pPr marL="0" marR="0" lvl="2"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3pPr>
            <a:lvl4pPr marL="0" marR="0" lvl="3"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4pPr>
            <a:lvl5pPr marL="0" marR="0" lvl="4"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5pPr>
            <a:lvl6pPr marL="0" marR="0" lvl="5"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6pPr>
            <a:lvl7pPr marL="0" marR="0" lvl="6"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7pPr>
            <a:lvl8pPr marL="0" marR="0" lvl="7"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8pPr>
            <a:lvl9pPr marL="0" marR="0" lvl="8" indent="0" algn="r">
              <a:spcBef>
                <a:spcPts val="0"/>
              </a:spcBef>
              <a:spcAft>
                <a:spcPts val="0"/>
              </a:spcAft>
              <a:buNone/>
              <a:defRPr sz="1800" b="0" i="0" u="none" strike="noStrike" cap="none">
                <a:solidFill>
                  <a:schemeClr val="lt1"/>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55"/>
        <p:cNvGrpSpPr/>
        <p:nvPr/>
      </p:nvGrpSpPr>
      <p:grpSpPr>
        <a:xfrm>
          <a:off x="0" y="0"/>
          <a:ext cx="0" cy="0"/>
          <a:chOff x="0" y="0"/>
          <a:chExt cx="0" cy="0"/>
        </a:xfrm>
      </p:grpSpPr>
      <p:sp>
        <p:nvSpPr>
          <p:cNvPr id="56" name="Google Shape;56;p25"/>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body" idx="1"/>
          </p:nvPr>
        </p:nvSpPr>
        <p:spPr>
          <a:xfrm>
            <a:off x="685800" y="1828800"/>
            <a:ext cx="3771900" cy="36576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58" name="Google Shape;58;p25"/>
          <p:cNvSpPr txBox="1">
            <a:spLocks noGrp="1"/>
          </p:cNvSpPr>
          <p:nvPr>
            <p:ph type="body" idx="2"/>
          </p:nvPr>
        </p:nvSpPr>
        <p:spPr>
          <a:xfrm>
            <a:off x="4610100" y="1828800"/>
            <a:ext cx="3771900" cy="3657600"/>
          </a:xfrm>
          <a:prstGeom prst="rect">
            <a:avLst/>
          </a:prstGeom>
          <a:noFill/>
          <a:ln>
            <a:noFill/>
          </a:ln>
        </p:spPr>
        <p:txBody>
          <a:bodyPr spcFirstLastPara="1" wrap="square" lIns="91425" tIns="45700" rIns="91425" bIns="45700" anchor="t" anchorCtr="0">
            <a:no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59" name="Google Shape;59;p25"/>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722313" y="1981200"/>
            <a:ext cx="7772400" cy="13620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FFFFFF"/>
              </a:buClr>
              <a:buSzPts val="4300"/>
              <a:buFont typeface="Trebuchet MS"/>
              <a:buNone/>
              <a:defRPr sz="4300" b="1" cap="none">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body" idx="1"/>
          </p:nvPr>
        </p:nvSpPr>
        <p:spPr>
          <a:xfrm>
            <a:off x="722313" y="3367088"/>
            <a:ext cx="7772400" cy="1509712"/>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2100"/>
              <a:buNone/>
              <a:defRPr sz="2100" b="0">
                <a:solidFill>
                  <a:schemeClr val="dk2"/>
                </a:solidFill>
              </a:defRPr>
            </a:lvl1pPr>
            <a:lvl2pPr marL="914400" lvl="1" indent="-228600" algn="l">
              <a:spcBef>
                <a:spcPts val="300"/>
              </a:spcBef>
              <a:spcAft>
                <a:spcPts val="0"/>
              </a:spcAft>
              <a:buSzPts val="1800"/>
              <a:buNone/>
              <a:defRPr sz="1800">
                <a:solidFill>
                  <a:srgbClr val="888888"/>
                </a:solidFill>
              </a:defRPr>
            </a:lvl2pPr>
            <a:lvl3pPr marL="1371600" lvl="2" indent="-228600" algn="l">
              <a:spcBef>
                <a:spcPts val="300"/>
              </a:spcBef>
              <a:spcAft>
                <a:spcPts val="0"/>
              </a:spcAft>
              <a:buSzPts val="1600"/>
              <a:buNone/>
              <a:defRPr sz="1600">
                <a:solidFill>
                  <a:srgbClr val="888888"/>
                </a:solidFill>
              </a:defRPr>
            </a:lvl3pPr>
            <a:lvl4pPr marL="1828800" lvl="3" indent="-228600" algn="l">
              <a:spcBef>
                <a:spcPts val="300"/>
              </a:spcBef>
              <a:spcAft>
                <a:spcPts val="0"/>
              </a:spcAft>
              <a:buSzPts val="1400"/>
              <a:buNone/>
              <a:defRPr sz="1400">
                <a:solidFill>
                  <a:srgbClr val="888888"/>
                </a:solidFill>
              </a:defRPr>
            </a:lvl4pPr>
            <a:lvl5pPr marL="2286000" lvl="4" indent="-228600" algn="l">
              <a:spcBef>
                <a:spcPts val="300"/>
              </a:spcBef>
              <a:spcAft>
                <a:spcPts val="0"/>
              </a:spcAft>
              <a:buSzPts val="1400"/>
              <a:buNone/>
              <a:defRPr sz="1400">
                <a:solidFill>
                  <a:srgbClr val="888888"/>
                </a:solidFill>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65" name="Google Shape;65;p26"/>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27"/>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body" idx="1"/>
          </p:nvPr>
        </p:nvSpPr>
        <p:spPr>
          <a:xfrm>
            <a:off x="457200" y="2249424"/>
            <a:ext cx="4038600" cy="4525963"/>
          </a:xfrm>
          <a:prstGeom prst="rect">
            <a:avLst/>
          </a:prstGeom>
          <a:noFill/>
          <a:ln>
            <a:noFill/>
          </a:ln>
        </p:spPr>
        <p:txBody>
          <a:bodyPr spcFirstLastPara="1" wrap="square" lIns="91425" tIns="45700" rIns="91425" bIns="45700" anchor="t" anchorCtr="0">
            <a:noAutofit/>
          </a:bodyPr>
          <a:lstStyle>
            <a:lvl1pPr marL="457200" lvl="0" indent="-355600" algn="l">
              <a:spcBef>
                <a:spcPts val="300"/>
              </a:spcBef>
              <a:spcAft>
                <a:spcPts val="0"/>
              </a:spcAft>
              <a:buSzPts val="2000"/>
              <a:buChar char="•"/>
              <a:defRPr sz="2000"/>
            </a:lvl1pPr>
            <a:lvl2pPr marL="914400" lvl="1" indent="-349250" algn="l">
              <a:spcBef>
                <a:spcPts val="300"/>
              </a:spcBef>
              <a:spcAft>
                <a:spcPts val="0"/>
              </a:spcAft>
              <a:buSzPts val="1900"/>
              <a:buChar char="▫"/>
              <a:defRPr sz="1900"/>
            </a:lvl2pPr>
            <a:lvl3pPr marL="1371600" lvl="2" indent="-342900" algn="l">
              <a:spcBef>
                <a:spcPts val="300"/>
              </a:spcBef>
              <a:spcAft>
                <a:spcPts val="0"/>
              </a:spcAft>
              <a:buSzPts val="1800"/>
              <a:buChar char="●"/>
              <a:defRPr sz="1800"/>
            </a:lvl3pPr>
            <a:lvl4pPr marL="1828800" lvl="3" indent="-342900" algn="l">
              <a:spcBef>
                <a:spcPts val="300"/>
              </a:spcBef>
              <a:spcAft>
                <a:spcPts val="0"/>
              </a:spcAft>
              <a:buSzPts val="1800"/>
              <a:buChar char="●"/>
              <a:defRPr sz="1800"/>
            </a:lvl4pPr>
            <a:lvl5pPr marL="2286000" lvl="4" indent="-342900" algn="l">
              <a:spcBef>
                <a:spcPts val="300"/>
              </a:spcBef>
              <a:spcAft>
                <a:spcPts val="0"/>
              </a:spcAft>
              <a:buSzPts val="1800"/>
              <a:buChar char="▫"/>
              <a:defRPr sz="18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71" name="Google Shape;71;p27"/>
          <p:cNvSpPr txBox="1">
            <a:spLocks noGrp="1"/>
          </p:cNvSpPr>
          <p:nvPr>
            <p:ph type="body" idx="2"/>
          </p:nvPr>
        </p:nvSpPr>
        <p:spPr>
          <a:xfrm>
            <a:off x="4648200" y="2249424"/>
            <a:ext cx="4038600" cy="4525963"/>
          </a:xfrm>
          <a:prstGeom prst="rect">
            <a:avLst/>
          </a:prstGeom>
          <a:noFill/>
          <a:ln>
            <a:noFill/>
          </a:ln>
        </p:spPr>
        <p:txBody>
          <a:bodyPr spcFirstLastPara="1" wrap="square" lIns="91425" tIns="45700" rIns="91425" bIns="45700" anchor="t" anchorCtr="0">
            <a:noAutofit/>
          </a:bodyPr>
          <a:lstStyle>
            <a:lvl1pPr marL="457200" lvl="0" indent="-355600" algn="l">
              <a:spcBef>
                <a:spcPts val="300"/>
              </a:spcBef>
              <a:spcAft>
                <a:spcPts val="0"/>
              </a:spcAft>
              <a:buSzPts val="2000"/>
              <a:buChar char="•"/>
              <a:defRPr sz="2000"/>
            </a:lvl1pPr>
            <a:lvl2pPr marL="914400" lvl="1" indent="-349250" algn="l">
              <a:spcBef>
                <a:spcPts val="300"/>
              </a:spcBef>
              <a:spcAft>
                <a:spcPts val="0"/>
              </a:spcAft>
              <a:buSzPts val="1900"/>
              <a:buChar char="▫"/>
              <a:defRPr sz="1900"/>
            </a:lvl2pPr>
            <a:lvl3pPr marL="1371600" lvl="2" indent="-342900" algn="l">
              <a:spcBef>
                <a:spcPts val="300"/>
              </a:spcBef>
              <a:spcAft>
                <a:spcPts val="0"/>
              </a:spcAft>
              <a:buSzPts val="1800"/>
              <a:buChar char="●"/>
              <a:defRPr sz="1800"/>
            </a:lvl3pPr>
            <a:lvl4pPr marL="1828800" lvl="3" indent="-342900" algn="l">
              <a:spcBef>
                <a:spcPts val="300"/>
              </a:spcBef>
              <a:spcAft>
                <a:spcPts val="0"/>
              </a:spcAft>
              <a:buSzPts val="1800"/>
              <a:buChar char="●"/>
              <a:defRPr sz="1800"/>
            </a:lvl4pPr>
            <a:lvl5pPr marL="2286000" lvl="4" indent="-342900" algn="l">
              <a:spcBef>
                <a:spcPts val="300"/>
              </a:spcBef>
              <a:spcAft>
                <a:spcPts val="0"/>
              </a:spcAft>
              <a:buSzPts val="1800"/>
              <a:buChar char="▫"/>
              <a:defRPr sz="18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72" name="Google Shape;72;p27"/>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7"/>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
        <p:cNvGrpSpPr/>
        <p:nvPr/>
      </p:nvGrpSpPr>
      <p:grpSpPr>
        <a:xfrm>
          <a:off x="0" y="0"/>
          <a:ext cx="0" cy="0"/>
          <a:chOff x="0" y="0"/>
          <a:chExt cx="0" cy="0"/>
        </a:xfrm>
      </p:grpSpPr>
      <p:sp>
        <p:nvSpPr>
          <p:cNvPr id="76" name="Google Shape;76;p28"/>
          <p:cNvSpPr txBox="1">
            <a:spLocks noGrp="1"/>
          </p:cNvSpPr>
          <p:nvPr>
            <p:ph type="title"/>
          </p:nvPr>
        </p:nvSpPr>
        <p:spPr>
          <a:xfrm>
            <a:off x="381000" y="1143000"/>
            <a:ext cx="8382000" cy="10698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000" b="0" i="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body" idx="1"/>
          </p:nvPr>
        </p:nvSpPr>
        <p:spPr>
          <a:xfrm>
            <a:off x="381000" y="2244970"/>
            <a:ext cx="4041648" cy="457200"/>
          </a:xfrm>
          <a:prstGeom prst="rect">
            <a:avLst/>
          </a:prstGeom>
          <a:solidFill>
            <a:srgbClr val="DC3430">
              <a:alpha val="24705"/>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spcBef>
                <a:spcPts val="300"/>
              </a:spcBef>
              <a:spcAft>
                <a:spcPts val="0"/>
              </a:spcAft>
              <a:buSzPts val="1900"/>
              <a:buNone/>
              <a:defRPr sz="1900" b="1">
                <a:solidFill>
                  <a:srgbClr val="414141"/>
                </a:solidFill>
              </a:defRPr>
            </a:lvl1pPr>
            <a:lvl2pPr marL="914400" lvl="1" indent="-228600" algn="l">
              <a:spcBef>
                <a:spcPts val="300"/>
              </a:spcBef>
              <a:spcAft>
                <a:spcPts val="0"/>
              </a:spcAft>
              <a:buSzPts val="2000"/>
              <a:buNone/>
              <a:defRPr sz="2000" b="1"/>
            </a:lvl2pPr>
            <a:lvl3pPr marL="1371600" lvl="2" indent="-228600" algn="l">
              <a:spcBef>
                <a:spcPts val="300"/>
              </a:spcBef>
              <a:spcAft>
                <a:spcPts val="0"/>
              </a:spcAft>
              <a:buSzPts val="1800"/>
              <a:buNone/>
              <a:defRPr sz="1800" b="1"/>
            </a:lvl3pPr>
            <a:lvl4pPr marL="1828800" lvl="3" indent="-228600" algn="l">
              <a:spcBef>
                <a:spcPts val="300"/>
              </a:spcBef>
              <a:spcAft>
                <a:spcPts val="0"/>
              </a:spcAft>
              <a:buSzPts val="1600"/>
              <a:buNone/>
              <a:defRPr sz="1600" b="1"/>
            </a:lvl4pPr>
            <a:lvl5pPr marL="2286000" lvl="4" indent="-228600" algn="l">
              <a:spcBef>
                <a:spcPts val="300"/>
              </a:spcBef>
              <a:spcAft>
                <a:spcPts val="0"/>
              </a:spcAft>
              <a:buSzPts val="1600"/>
              <a:buNone/>
              <a:defRPr sz="1600" b="1"/>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78" name="Google Shape;78;p28"/>
          <p:cNvSpPr txBox="1">
            <a:spLocks noGrp="1"/>
          </p:cNvSpPr>
          <p:nvPr>
            <p:ph type="body" idx="2"/>
          </p:nvPr>
        </p:nvSpPr>
        <p:spPr>
          <a:xfrm>
            <a:off x="4721225" y="2244970"/>
            <a:ext cx="4041775" cy="457200"/>
          </a:xfrm>
          <a:prstGeom prst="rect">
            <a:avLst/>
          </a:prstGeom>
          <a:solidFill>
            <a:srgbClr val="DC3430">
              <a:alpha val="24705"/>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spcBef>
                <a:spcPts val="300"/>
              </a:spcBef>
              <a:spcAft>
                <a:spcPts val="0"/>
              </a:spcAft>
              <a:buSzPts val="1900"/>
              <a:buNone/>
              <a:defRPr sz="1900" b="1">
                <a:solidFill>
                  <a:srgbClr val="414141"/>
                </a:solidFill>
              </a:defRPr>
            </a:lvl1pPr>
            <a:lvl2pPr marL="914400" lvl="1" indent="-228600" algn="l">
              <a:spcBef>
                <a:spcPts val="300"/>
              </a:spcBef>
              <a:spcAft>
                <a:spcPts val="0"/>
              </a:spcAft>
              <a:buSzPts val="2000"/>
              <a:buNone/>
              <a:defRPr sz="2000" b="1"/>
            </a:lvl2pPr>
            <a:lvl3pPr marL="1371600" lvl="2" indent="-228600" algn="l">
              <a:spcBef>
                <a:spcPts val="300"/>
              </a:spcBef>
              <a:spcAft>
                <a:spcPts val="0"/>
              </a:spcAft>
              <a:buSzPts val="1800"/>
              <a:buNone/>
              <a:defRPr sz="1800" b="1"/>
            </a:lvl3pPr>
            <a:lvl4pPr marL="1828800" lvl="3" indent="-228600" algn="l">
              <a:spcBef>
                <a:spcPts val="300"/>
              </a:spcBef>
              <a:spcAft>
                <a:spcPts val="0"/>
              </a:spcAft>
              <a:buSzPts val="1600"/>
              <a:buNone/>
              <a:defRPr sz="1600" b="1"/>
            </a:lvl4pPr>
            <a:lvl5pPr marL="2286000" lvl="4" indent="-228600" algn="l">
              <a:spcBef>
                <a:spcPts val="300"/>
              </a:spcBef>
              <a:spcAft>
                <a:spcPts val="0"/>
              </a:spcAft>
              <a:buSzPts val="1600"/>
              <a:buNone/>
              <a:defRPr sz="1600" b="1"/>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79" name="Google Shape;79;p28"/>
          <p:cNvSpPr txBox="1">
            <a:spLocks noGrp="1"/>
          </p:cNvSpPr>
          <p:nvPr>
            <p:ph type="body" idx="3"/>
          </p:nvPr>
        </p:nvSpPr>
        <p:spPr>
          <a:xfrm>
            <a:off x="381000" y="2708519"/>
            <a:ext cx="4041648" cy="3886200"/>
          </a:xfrm>
          <a:prstGeom prst="rect">
            <a:avLst/>
          </a:prstGeom>
          <a:noFill/>
          <a:ln>
            <a:noFill/>
          </a:ln>
        </p:spPr>
        <p:txBody>
          <a:bodyPr spcFirstLastPara="1" wrap="square" lIns="91425" tIns="45700" rIns="91425" bIns="45700" anchor="t" anchorCtr="0">
            <a:noAutofit/>
          </a:bodyPr>
          <a:lstStyle>
            <a:lvl1pPr marL="457200" lvl="0" indent="-355600" algn="l">
              <a:spcBef>
                <a:spcPts val="300"/>
              </a:spcBef>
              <a:spcAft>
                <a:spcPts val="0"/>
              </a:spcAft>
              <a:buSzPts val="2000"/>
              <a:buChar char="•"/>
              <a:defRPr sz="2000"/>
            </a:lvl1pPr>
            <a:lvl2pPr marL="914400" lvl="1" indent="-355600" algn="l">
              <a:spcBef>
                <a:spcPts val="300"/>
              </a:spcBef>
              <a:spcAft>
                <a:spcPts val="0"/>
              </a:spcAft>
              <a:buSzPts val="2000"/>
              <a:buChar char="▫"/>
              <a:defRPr sz="2000"/>
            </a:lvl2pPr>
            <a:lvl3pPr marL="1371600" lvl="2" indent="-342900" algn="l">
              <a:spcBef>
                <a:spcPts val="300"/>
              </a:spcBef>
              <a:spcAft>
                <a:spcPts val="0"/>
              </a:spcAft>
              <a:buSzPts val="1800"/>
              <a:buChar char="●"/>
              <a:defRPr sz="1800"/>
            </a:lvl3pPr>
            <a:lvl4pPr marL="1828800" lvl="3" indent="-330200" algn="l">
              <a:spcBef>
                <a:spcPts val="300"/>
              </a:spcBef>
              <a:spcAft>
                <a:spcPts val="0"/>
              </a:spcAft>
              <a:buSzPts val="1600"/>
              <a:buChar char="●"/>
              <a:defRPr sz="1600"/>
            </a:lvl4pPr>
            <a:lvl5pPr marL="2286000" lvl="4" indent="-330200" algn="l">
              <a:spcBef>
                <a:spcPts val="300"/>
              </a:spcBef>
              <a:spcAft>
                <a:spcPts val="0"/>
              </a:spcAft>
              <a:buSzPts val="1600"/>
              <a:buChar char="▫"/>
              <a:defRPr sz="16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80" name="Google Shape;80;p28"/>
          <p:cNvSpPr txBox="1">
            <a:spLocks noGrp="1"/>
          </p:cNvSpPr>
          <p:nvPr>
            <p:ph type="body" idx="4"/>
          </p:nvPr>
        </p:nvSpPr>
        <p:spPr>
          <a:xfrm>
            <a:off x="4718304" y="2708519"/>
            <a:ext cx="4041775" cy="3886200"/>
          </a:xfrm>
          <a:prstGeom prst="rect">
            <a:avLst/>
          </a:prstGeom>
          <a:noFill/>
          <a:ln>
            <a:noFill/>
          </a:ln>
        </p:spPr>
        <p:txBody>
          <a:bodyPr spcFirstLastPara="1" wrap="square" lIns="91425" tIns="45700" rIns="91425" bIns="45700" anchor="t" anchorCtr="0">
            <a:noAutofit/>
          </a:bodyPr>
          <a:lstStyle>
            <a:lvl1pPr marL="457200" lvl="0" indent="-355600" algn="l">
              <a:spcBef>
                <a:spcPts val="300"/>
              </a:spcBef>
              <a:spcAft>
                <a:spcPts val="0"/>
              </a:spcAft>
              <a:buSzPts val="2000"/>
              <a:buChar char="•"/>
              <a:defRPr sz="2000"/>
            </a:lvl1pPr>
            <a:lvl2pPr marL="914400" lvl="1" indent="-355600" algn="l">
              <a:spcBef>
                <a:spcPts val="300"/>
              </a:spcBef>
              <a:spcAft>
                <a:spcPts val="0"/>
              </a:spcAft>
              <a:buSzPts val="2000"/>
              <a:buChar char="▫"/>
              <a:defRPr sz="2000"/>
            </a:lvl2pPr>
            <a:lvl3pPr marL="1371600" lvl="2" indent="-342900" algn="l">
              <a:spcBef>
                <a:spcPts val="300"/>
              </a:spcBef>
              <a:spcAft>
                <a:spcPts val="0"/>
              </a:spcAft>
              <a:buSzPts val="1800"/>
              <a:buChar char="●"/>
              <a:defRPr sz="1800"/>
            </a:lvl3pPr>
            <a:lvl4pPr marL="1828800" lvl="3" indent="-330200" algn="l">
              <a:spcBef>
                <a:spcPts val="300"/>
              </a:spcBef>
              <a:spcAft>
                <a:spcPts val="0"/>
              </a:spcAft>
              <a:buSzPts val="1600"/>
              <a:buChar char="●"/>
              <a:defRPr sz="1600"/>
            </a:lvl4pPr>
            <a:lvl5pPr marL="2286000" lvl="4" indent="-330200" algn="l">
              <a:spcBef>
                <a:spcPts val="300"/>
              </a:spcBef>
              <a:spcAft>
                <a:spcPts val="0"/>
              </a:spcAft>
              <a:buSzPts val="1600"/>
              <a:buChar char="▫"/>
              <a:defRPr sz="16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81" name="Google Shape;81;p28"/>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
        <p:nvSpPr>
          <p:cNvPr id="83" name="Google Shape;83;p28"/>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1143000"/>
            <a:ext cx="8229600" cy="10698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0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9"/>
          <p:cNvSpPr txBox="1">
            <a:spLocks noGrp="1"/>
          </p:cNvSpPr>
          <p:nvPr>
            <p:ph type="dt" idx="10"/>
          </p:nvPr>
        </p:nvSpPr>
        <p:spPr>
          <a:xfrm>
            <a:off x="6583363"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9"/>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9"/>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30"/>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0"/>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0"/>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800">
                <a:solidFill>
                  <a:srgbClr val="FFFFFF"/>
                </a:solidFill>
                <a:latin typeface="Comic Sans MS"/>
                <a:ea typeface="Comic Sans MS"/>
                <a:cs typeface="Comic Sans MS"/>
                <a:sym typeface="Comic Sans MS"/>
              </a:defRPr>
            </a:lvl1pPr>
            <a:lvl2pPr marL="0" marR="0" lvl="1" indent="0" algn="r">
              <a:spcBef>
                <a:spcPts val="0"/>
              </a:spcBef>
              <a:spcAft>
                <a:spcPts val="0"/>
              </a:spcAft>
              <a:buNone/>
              <a:defRPr sz="1800">
                <a:solidFill>
                  <a:srgbClr val="FFFFFF"/>
                </a:solidFill>
                <a:latin typeface="Comic Sans MS"/>
                <a:ea typeface="Comic Sans MS"/>
                <a:cs typeface="Comic Sans MS"/>
                <a:sym typeface="Comic Sans MS"/>
              </a:defRPr>
            </a:lvl2pPr>
            <a:lvl3pPr marL="0" marR="0" lvl="2" indent="0" algn="r">
              <a:spcBef>
                <a:spcPts val="0"/>
              </a:spcBef>
              <a:spcAft>
                <a:spcPts val="0"/>
              </a:spcAft>
              <a:buNone/>
              <a:defRPr sz="1800">
                <a:solidFill>
                  <a:srgbClr val="FFFFFF"/>
                </a:solidFill>
                <a:latin typeface="Comic Sans MS"/>
                <a:ea typeface="Comic Sans MS"/>
                <a:cs typeface="Comic Sans MS"/>
                <a:sym typeface="Comic Sans MS"/>
              </a:defRPr>
            </a:lvl3pPr>
            <a:lvl4pPr marL="0" marR="0" lvl="3" indent="0" algn="r">
              <a:spcBef>
                <a:spcPts val="0"/>
              </a:spcBef>
              <a:spcAft>
                <a:spcPts val="0"/>
              </a:spcAft>
              <a:buNone/>
              <a:defRPr sz="1800">
                <a:solidFill>
                  <a:srgbClr val="FFFFFF"/>
                </a:solidFill>
                <a:latin typeface="Comic Sans MS"/>
                <a:ea typeface="Comic Sans MS"/>
                <a:cs typeface="Comic Sans MS"/>
                <a:sym typeface="Comic Sans MS"/>
              </a:defRPr>
            </a:lvl4pPr>
            <a:lvl5pPr marL="0" marR="0" lvl="4" indent="0" algn="r">
              <a:spcBef>
                <a:spcPts val="0"/>
              </a:spcBef>
              <a:spcAft>
                <a:spcPts val="0"/>
              </a:spcAft>
              <a:buNone/>
              <a:defRPr sz="1800">
                <a:solidFill>
                  <a:srgbClr val="FFFFFF"/>
                </a:solidFill>
                <a:latin typeface="Comic Sans MS"/>
                <a:ea typeface="Comic Sans MS"/>
                <a:cs typeface="Comic Sans MS"/>
                <a:sym typeface="Comic Sans MS"/>
              </a:defRPr>
            </a:lvl5pPr>
            <a:lvl6pPr marL="0" marR="0" lvl="5" indent="0" algn="r">
              <a:spcBef>
                <a:spcPts val="0"/>
              </a:spcBef>
              <a:spcAft>
                <a:spcPts val="0"/>
              </a:spcAft>
              <a:buNone/>
              <a:defRPr sz="1800">
                <a:solidFill>
                  <a:srgbClr val="FFFFFF"/>
                </a:solidFill>
                <a:latin typeface="Comic Sans MS"/>
                <a:ea typeface="Comic Sans MS"/>
                <a:cs typeface="Comic Sans MS"/>
                <a:sym typeface="Comic Sans MS"/>
              </a:defRPr>
            </a:lvl6pPr>
            <a:lvl7pPr marL="0" marR="0" lvl="6" indent="0" algn="r">
              <a:spcBef>
                <a:spcPts val="0"/>
              </a:spcBef>
              <a:spcAft>
                <a:spcPts val="0"/>
              </a:spcAft>
              <a:buNone/>
              <a:defRPr sz="1800">
                <a:solidFill>
                  <a:srgbClr val="FFFFFF"/>
                </a:solidFill>
                <a:latin typeface="Comic Sans MS"/>
                <a:ea typeface="Comic Sans MS"/>
                <a:cs typeface="Comic Sans MS"/>
                <a:sym typeface="Comic Sans MS"/>
              </a:defRPr>
            </a:lvl7pPr>
            <a:lvl8pPr marL="0" marR="0" lvl="7" indent="0" algn="r">
              <a:spcBef>
                <a:spcPts val="0"/>
              </a:spcBef>
              <a:spcAft>
                <a:spcPts val="0"/>
              </a:spcAft>
              <a:buNone/>
              <a:defRPr sz="1800">
                <a:solidFill>
                  <a:srgbClr val="FFFFFF"/>
                </a:solidFill>
                <a:latin typeface="Comic Sans MS"/>
                <a:ea typeface="Comic Sans MS"/>
                <a:cs typeface="Comic Sans MS"/>
                <a:sym typeface="Comic Sans MS"/>
              </a:defRPr>
            </a:lvl8pPr>
            <a:lvl9pPr marL="0" marR="0" lvl="8" indent="0" algn="r">
              <a:spcBef>
                <a:spcPts val="0"/>
              </a:spcBef>
              <a:spcAft>
                <a:spcPts val="0"/>
              </a:spcAft>
              <a:buNone/>
              <a:defRPr sz="18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p:nvPr/>
        </p:nvSpPr>
        <p:spPr>
          <a:xfrm>
            <a:off x="0" y="366713"/>
            <a:ext cx="9144000" cy="84137"/>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7" name="Google Shape;7;p21"/>
          <p:cNvSpPr/>
          <p:nvPr/>
        </p:nvSpPr>
        <p:spPr>
          <a:xfrm>
            <a:off x="0" y="0"/>
            <a:ext cx="9144000" cy="31115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8" name="Google Shape;8;p21"/>
          <p:cNvSpPr/>
          <p:nvPr/>
        </p:nvSpPr>
        <p:spPr>
          <a:xfrm>
            <a:off x="0" y="307975"/>
            <a:ext cx="9144000" cy="920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9" name="Google Shape;9;p21"/>
          <p:cNvSpPr/>
          <p:nvPr/>
        </p:nvSpPr>
        <p:spPr>
          <a:xfrm rot="10800000" flipH="1">
            <a:off x="5410200" y="360363"/>
            <a:ext cx="3733800" cy="904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0" name="Google Shape;10;p21"/>
          <p:cNvSpPr/>
          <p:nvPr/>
        </p:nvSpPr>
        <p:spPr>
          <a:xfrm rot="10800000" flipH="1">
            <a:off x="5410200" y="439738"/>
            <a:ext cx="3733800" cy="180975"/>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1" name="Google Shape;11;p21"/>
          <p:cNvSpPr/>
          <p:nvPr/>
        </p:nvSpPr>
        <p:spPr>
          <a:xfrm>
            <a:off x="5407025" y="496888"/>
            <a:ext cx="3063875" cy="2857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2" name="Google Shape;12;p21"/>
          <p:cNvSpPr/>
          <p:nvPr/>
        </p:nvSpPr>
        <p:spPr>
          <a:xfrm>
            <a:off x="7373938" y="588963"/>
            <a:ext cx="1600200" cy="3651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3" name="Google Shape;13;p21"/>
          <p:cNvSpPr/>
          <p:nvPr/>
        </p:nvSpPr>
        <p:spPr>
          <a:xfrm>
            <a:off x="9085263" y="-1588"/>
            <a:ext cx="57150" cy="620713"/>
          </a:xfrm>
          <a:prstGeom prst="rect">
            <a:avLst/>
          </a:prstGeom>
          <a:solidFill>
            <a:srgbClr val="FFFFFF">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4" name="Google Shape;14;p21"/>
          <p:cNvSpPr/>
          <p:nvPr/>
        </p:nvSpPr>
        <p:spPr>
          <a:xfrm>
            <a:off x="9043988" y="-1588"/>
            <a:ext cx="28575" cy="620713"/>
          </a:xfrm>
          <a:prstGeom prst="rect">
            <a:avLst/>
          </a:prstGeom>
          <a:solidFill>
            <a:srgbClr val="FFFFFF">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5" name="Google Shape;15;p21"/>
          <p:cNvSpPr/>
          <p:nvPr/>
        </p:nvSpPr>
        <p:spPr>
          <a:xfrm>
            <a:off x="9024938" y="-1588"/>
            <a:ext cx="9525" cy="620713"/>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6" name="Google Shape;16;p21"/>
          <p:cNvSpPr/>
          <p:nvPr/>
        </p:nvSpPr>
        <p:spPr>
          <a:xfrm>
            <a:off x="8975725" y="-1588"/>
            <a:ext cx="26988" cy="620713"/>
          </a:xfrm>
          <a:prstGeom prst="rect">
            <a:avLst/>
          </a:prstGeom>
          <a:solidFill>
            <a:srgbClr val="FFFFFF">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7" name="Google Shape;17;p21"/>
          <p:cNvSpPr/>
          <p:nvPr/>
        </p:nvSpPr>
        <p:spPr>
          <a:xfrm>
            <a:off x="8915400" y="0"/>
            <a:ext cx="55563" cy="585788"/>
          </a:xfrm>
          <a:prstGeom prst="rect">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8" name="Google Shape;18;p21"/>
          <p:cNvSpPr/>
          <p:nvPr/>
        </p:nvSpPr>
        <p:spPr>
          <a:xfrm>
            <a:off x="8874125" y="0"/>
            <a:ext cx="7938" cy="585788"/>
          </a:xfrm>
          <a:prstGeom prst="rect">
            <a:avLst/>
          </a:prstGeom>
          <a:solidFill>
            <a:srgbClr val="FFFFF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mic Sans MS"/>
              <a:ea typeface="Comic Sans MS"/>
              <a:cs typeface="Comic Sans MS"/>
              <a:sym typeface="Comic Sans MS"/>
            </a:endParaRPr>
          </a:p>
        </p:txBody>
      </p:sp>
      <p:sp>
        <p:nvSpPr>
          <p:cNvPr id="19" name="Google Shape;19;p21"/>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4000" b="0" i="0" u="none" strike="noStrike" cap="none">
                <a:solidFill>
                  <a:schemeClr val="dk2"/>
                </a:solidFill>
                <a:latin typeface="Trebuchet MS"/>
                <a:ea typeface="Trebuchet MS"/>
                <a:cs typeface="Trebuchet MS"/>
                <a:sym typeface="Trebuchet MS"/>
              </a:defRPr>
            </a:lvl9pPr>
          </a:lstStyle>
          <a:p>
            <a:endParaRPr/>
          </a:p>
        </p:txBody>
      </p:sp>
      <p:sp>
        <p:nvSpPr>
          <p:cNvPr id="20" name="Google Shape;20;p21"/>
          <p:cNvSpPr txBox="1">
            <a:spLocks noGrp="1"/>
          </p:cNvSpPr>
          <p:nvPr>
            <p:ph type="body" idx="1"/>
          </p:nvPr>
        </p:nvSpPr>
        <p:spPr>
          <a:xfrm>
            <a:off x="457200" y="2249488"/>
            <a:ext cx="8229600" cy="432435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300"/>
              </a:spcBef>
              <a:spcAft>
                <a:spcPts val="0"/>
              </a:spcAft>
              <a:buClr>
                <a:srgbClr val="9BBB59"/>
              </a:buClr>
              <a:buSzPts val="2800"/>
              <a:buFont typeface="Georgia"/>
              <a:buChar char="•"/>
              <a:defRPr sz="2800" b="0" i="0" u="none" strike="noStrike" cap="none">
                <a:solidFill>
                  <a:schemeClr val="dk1"/>
                </a:solidFill>
                <a:latin typeface="Georgia"/>
                <a:ea typeface="Georgia"/>
                <a:cs typeface="Georgia"/>
                <a:sym typeface="Georgia"/>
              </a:defRPr>
            </a:lvl1pPr>
            <a:lvl2pPr marL="914400" marR="0" lvl="1" indent="-393700" algn="l" rtl="0">
              <a:spcBef>
                <a:spcPts val="300"/>
              </a:spcBef>
              <a:spcAft>
                <a:spcPts val="0"/>
              </a:spcAft>
              <a:buClr>
                <a:schemeClr val="accent2"/>
              </a:buClr>
              <a:buSzPts val="2600"/>
              <a:buFont typeface="Georgia"/>
              <a:buChar char="▫"/>
              <a:defRPr sz="2600" b="0" i="0" u="none" strike="noStrike" cap="none">
                <a:solidFill>
                  <a:schemeClr val="accent2"/>
                </a:solidFill>
                <a:latin typeface="Georgia"/>
                <a:ea typeface="Georgia"/>
                <a:cs typeface="Georgia"/>
                <a:sym typeface="Georgia"/>
              </a:defRPr>
            </a:lvl2pPr>
            <a:lvl3pPr marL="1371600" marR="0" lvl="2" indent="-381000" algn="l" rtl="0">
              <a:spcBef>
                <a:spcPts val="300"/>
              </a:spcBef>
              <a:spcAft>
                <a:spcPts val="0"/>
              </a:spcAft>
              <a:buClr>
                <a:schemeClr val="accent1"/>
              </a:buClr>
              <a:buSzPts val="2400"/>
              <a:buFont typeface="Noto Sans Symbols"/>
              <a:buChar char="●"/>
              <a:defRPr sz="2400" b="0" i="0" u="none" strike="noStrike" cap="none">
                <a:solidFill>
                  <a:schemeClr val="accent1"/>
                </a:solidFill>
                <a:latin typeface="Georgia"/>
                <a:ea typeface="Georgia"/>
                <a:cs typeface="Georgia"/>
                <a:sym typeface="Georgia"/>
              </a:defRPr>
            </a:lvl3pPr>
            <a:lvl4pPr marL="1828800" marR="0" lvl="3" indent="-368300" algn="l" rtl="0">
              <a:spcBef>
                <a:spcPts val="300"/>
              </a:spcBef>
              <a:spcAft>
                <a:spcPts val="0"/>
              </a:spcAft>
              <a:buClr>
                <a:schemeClr val="accent1"/>
              </a:buClr>
              <a:buSzPts val="2200"/>
              <a:buFont typeface="Noto Sans Symbols"/>
              <a:buChar char="●"/>
              <a:defRPr sz="2200" b="0" i="0" u="none" strike="noStrike" cap="none">
                <a:solidFill>
                  <a:schemeClr val="accent1"/>
                </a:solidFill>
                <a:latin typeface="Georgia"/>
                <a:ea typeface="Georgia"/>
                <a:cs typeface="Georgia"/>
                <a:sym typeface="Georgia"/>
              </a:defRPr>
            </a:lvl4pPr>
            <a:lvl5pPr marL="2286000" marR="0" lvl="4" indent="-355600" algn="l" rtl="0">
              <a:spcBef>
                <a:spcPts val="300"/>
              </a:spcBef>
              <a:spcAft>
                <a:spcPts val="0"/>
              </a:spcAft>
              <a:buClr>
                <a:srgbClr val="9BBB59"/>
              </a:buClr>
              <a:buSzPts val="2000"/>
              <a:buFont typeface="Georgia"/>
              <a:buChar char="▫"/>
              <a:defRPr sz="2000" b="0" i="0" u="none" strike="noStrike" cap="none">
                <a:solidFill>
                  <a:srgbClr val="9BBB59"/>
                </a:solidFill>
                <a:latin typeface="Georgia"/>
                <a:ea typeface="Georgia"/>
                <a:cs typeface="Georgia"/>
                <a:sym typeface="Georgia"/>
              </a:defRPr>
            </a:lvl5pPr>
            <a:lvl6pPr marL="2743200" marR="0" lvl="5" indent="-342900" algn="l" rtl="0">
              <a:spcBef>
                <a:spcPts val="300"/>
              </a:spcBef>
              <a:spcAft>
                <a:spcPts val="0"/>
              </a:spcAft>
              <a:buClr>
                <a:schemeClr val="accent3"/>
              </a:buClr>
              <a:buSzPts val="1800"/>
              <a:buFont typeface="Georgia"/>
              <a:buChar char="▫"/>
              <a:defRPr sz="1800" b="0" i="0" u="none" strike="noStrike" cap="none">
                <a:solidFill>
                  <a:schemeClr val="accent3"/>
                </a:solidFill>
                <a:latin typeface="Georgia"/>
                <a:ea typeface="Georgia"/>
                <a:cs typeface="Georgia"/>
                <a:sym typeface="Georgia"/>
              </a:defRPr>
            </a:lvl6pPr>
            <a:lvl7pPr marL="3200400" marR="0" lvl="6" indent="-330200" algn="l" rtl="0">
              <a:spcBef>
                <a:spcPts val="300"/>
              </a:spcBef>
              <a:spcAft>
                <a:spcPts val="0"/>
              </a:spcAft>
              <a:buClr>
                <a:schemeClr val="accent3"/>
              </a:buClr>
              <a:buSzPts val="1600"/>
              <a:buFont typeface="Georgia"/>
              <a:buChar char="▫"/>
              <a:defRPr sz="1600" b="0" i="0" u="none" strike="noStrike" cap="none">
                <a:solidFill>
                  <a:schemeClr val="accent3"/>
                </a:solidFill>
                <a:latin typeface="Georgia"/>
                <a:ea typeface="Georgia"/>
                <a:cs typeface="Georgia"/>
                <a:sym typeface="Georgia"/>
              </a:defRPr>
            </a:lvl7pPr>
            <a:lvl8pPr marL="3657600" marR="0" lvl="7" indent="-323850" algn="l" rtl="0">
              <a:spcBef>
                <a:spcPts val="300"/>
              </a:spcBef>
              <a:spcAft>
                <a:spcPts val="0"/>
              </a:spcAft>
              <a:buClr>
                <a:schemeClr val="accent3"/>
              </a:buClr>
              <a:buSzPts val="1500"/>
              <a:buFont typeface="Georgia"/>
              <a:buChar char="◦"/>
              <a:defRPr sz="1500" b="0" i="0" u="none" strike="noStrike" cap="none">
                <a:solidFill>
                  <a:schemeClr val="accent3"/>
                </a:solidFill>
                <a:latin typeface="Georgia"/>
                <a:ea typeface="Georgia"/>
                <a:cs typeface="Georgia"/>
                <a:sym typeface="Georgia"/>
              </a:defRPr>
            </a:lvl8pPr>
            <a:lvl9pPr marL="4114800" marR="0" lvl="8" indent="-317500" algn="l" rtl="0">
              <a:spcBef>
                <a:spcPts val="300"/>
              </a:spcBef>
              <a:spcAft>
                <a:spcPts val="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9pPr>
          </a:lstStyle>
          <a:p>
            <a:endParaRPr/>
          </a:p>
        </p:txBody>
      </p:sp>
      <p:sp>
        <p:nvSpPr>
          <p:cNvPr id="21" name="Google Shape;21;p21"/>
          <p:cNvSpPr txBox="1">
            <a:spLocks noGrp="1"/>
          </p:cNvSpPr>
          <p:nvPr>
            <p:ph type="dt" idx="10"/>
          </p:nvPr>
        </p:nvSpPr>
        <p:spPr>
          <a:xfrm>
            <a:off x="6586538" y="612775"/>
            <a:ext cx="957262"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0" i="0" u="none" strike="noStrike" cap="none">
                <a:solidFill>
                  <a:schemeClr val="accent2"/>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2" name="Google Shape;22;p21"/>
          <p:cNvSpPr txBox="1">
            <a:spLocks noGrp="1"/>
          </p:cNvSpPr>
          <p:nvPr>
            <p:ph type="ftr" idx="11"/>
          </p:nvPr>
        </p:nvSpPr>
        <p:spPr>
          <a:xfrm>
            <a:off x="5257800" y="612775"/>
            <a:ext cx="1325563"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800" b="0" i="0" u="none" strike="noStrike" cap="none">
                <a:solidFill>
                  <a:schemeClr val="accent2"/>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3" name="Google Shape;23;p21"/>
          <p:cNvSpPr txBox="1">
            <a:spLocks noGrp="1"/>
          </p:cNvSpPr>
          <p:nvPr>
            <p:ph type="sldNum" idx="12"/>
          </p:nvPr>
        </p:nvSpPr>
        <p:spPr>
          <a:xfrm>
            <a:off x="8174038" y="1588"/>
            <a:ext cx="762000" cy="36671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hyperlink" Target="http://www.dexterandgordon.co.uk/products/full/160.jpg" TargetMode="External"/><Relationship Id="rId7" Type="http://schemas.openxmlformats.org/officeDocument/2006/relationships/hyperlink" Target="http://www.dexterandgordon.co.uk/products/full/30.jpg" TargetMode="External"/><Relationship Id="rId12"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hyperlink" Target="http://en.wikipedia.org/wiki/File:Multi-use_water_bottle.JPG" TargetMode="External"/><Relationship Id="rId5" Type="http://schemas.openxmlformats.org/officeDocument/2006/relationships/hyperlink" Target="http://www.dexterandgordon.co.uk/products/full/159.jpg" TargetMode="External"/><Relationship Id="rId10" Type="http://schemas.openxmlformats.org/officeDocument/2006/relationships/image" Target="../media/image31.jpg"/><Relationship Id="rId4" Type="http://schemas.openxmlformats.org/officeDocument/2006/relationships/image" Target="../media/image28.jpg"/><Relationship Id="rId9" Type="http://schemas.openxmlformats.org/officeDocument/2006/relationships/hyperlink" Target="http://www.dexterandgordon.co.uk/products/full/26.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txBox="1">
            <a:spLocks noGrp="1"/>
          </p:cNvSpPr>
          <p:nvPr>
            <p:ph type="title"/>
          </p:nvPr>
        </p:nvSpPr>
        <p:spPr>
          <a:xfrm>
            <a:off x="457200" y="692696"/>
            <a:ext cx="8229600" cy="1872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Welcome to Haddenham Community Infant School,</a:t>
            </a:r>
            <a:br>
              <a:rPr lang="en-GB"/>
            </a:br>
            <a:r>
              <a:rPr lang="en-GB"/>
              <a:t> Early Years Foundation Stage</a:t>
            </a:r>
            <a:endParaRPr/>
          </a:p>
        </p:txBody>
      </p:sp>
      <p:pic>
        <p:nvPicPr>
          <p:cNvPr id="124" name="Google Shape;124;p1"/>
          <p:cNvPicPr preferRelativeResize="0"/>
          <p:nvPr/>
        </p:nvPicPr>
        <p:blipFill>
          <a:blip r:embed="rId3">
            <a:alphaModFix/>
          </a:blip>
          <a:stretch>
            <a:fillRect/>
          </a:stretch>
        </p:blipFill>
        <p:spPr>
          <a:xfrm>
            <a:off x="5180725" y="2704850"/>
            <a:ext cx="2912325" cy="3893575"/>
          </a:xfrm>
          <a:prstGeom prst="rect">
            <a:avLst/>
          </a:prstGeom>
          <a:noFill/>
          <a:ln>
            <a:noFill/>
          </a:ln>
        </p:spPr>
      </p:pic>
      <p:pic>
        <p:nvPicPr>
          <p:cNvPr id="125" name="Google Shape;125;p1"/>
          <p:cNvPicPr preferRelativeResize="0"/>
          <p:nvPr/>
        </p:nvPicPr>
        <p:blipFill>
          <a:blip r:embed="rId4">
            <a:alphaModFix/>
          </a:blip>
          <a:stretch>
            <a:fillRect/>
          </a:stretch>
        </p:blipFill>
        <p:spPr>
          <a:xfrm>
            <a:off x="1713773" y="3896496"/>
            <a:ext cx="3006450" cy="274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smtClean="0"/>
              <a:t>9.30 </a:t>
            </a:r>
            <a:r>
              <a:rPr lang="en-GB" dirty="0"/>
              <a:t>onwards</a:t>
            </a:r>
            <a:endParaRPr dirty="0"/>
          </a:p>
        </p:txBody>
      </p:sp>
      <p:sp>
        <p:nvSpPr>
          <p:cNvPr id="196" name="Google Shape;196;p10"/>
          <p:cNvSpPr txBox="1">
            <a:spLocks noGrp="1"/>
          </p:cNvSpPr>
          <p:nvPr>
            <p:ph type="body" idx="1"/>
          </p:nvPr>
        </p:nvSpPr>
        <p:spPr>
          <a:xfrm>
            <a:off x="1265500" y="1533825"/>
            <a:ext cx="6291000" cy="3657600"/>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a:latin typeface="Arial"/>
                <a:ea typeface="Arial"/>
                <a:cs typeface="Arial"/>
                <a:sym typeface="Arial"/>
              </a:rPr>
              <a:t>We have a snack table in our classroom which is opened for the </a:t>
            </a:r>
            <a:r>
              <a:rPr lang="en-GB" dirty="0" smtClean="0">
                <a:latin typeface="Arial"/>
                <a:ea typeface="Arial"/>
                <a:cs typeface="Arial"/>
                <a:sym typeface="Arial"/>
              </a:rPr>
              <a:t>children. </a:t>
            </a:r>
            <a:r>
              <a:rPr lang="en-GB" dirty="0">
                <a:latin typeface="Arial"/>
                <a:ea typeface="Arial"/>
                <a:cs typeface="Arial"/>
                <a:sym typeface="Arial"/>
              </a:rPr>
              <a:t>T</a:t>
            </a:r>
            <a:r>
              <a:rPr lang="en-GB" dirty="0" smtClean="0">
                <a:latin typeface="Arial"/>
                <a:ea typeface="Arial"/>
                <a:cs typeface="Arial"/>
                <a:sym typeface="Arial"/>
              </a:rPr>
              <a:t>hey are encouraged to  help themselves to a healthy fruit or vegetable snack and some milk.</a:t>
            </a:r>
            <a:endParaRPr dirty="0"/>
          </a:p>
        </p:txBody>
      </p:sp>
      <p:pic>
        <p:nvPicPr>
          <p:cNvPr id="197" name="Google Shape;197;p10"/>
          <p:cNvPicPr preferRelativeResize="0"/>
          <p:nvPr/>
        </p:nvPicPr>
        <p:blipFill>
          <a:blip r:embed="rId3">
            <a:alphaModFix/>
          </a:blip>
          <a:stretch>
            <a:fillRect/>
          </a:stretch>
        </p:blipFill>
        <p:spPr>
          <a:xfrm>
            <a:off x="1562400" y="4156575"/>
            <a:ext cx="5429250" cy="190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11:15</a:t>
            </a:r>
            <a:endParaRPr/>
          </a:p>
        </p:txBody>
      </p:sp>
      <p:sp>
        <p:nvSpPr>
          <p:cNvPr id="203" name="Google Shape;203;p11"/>
          <p:cNvSpPr txBox="1">
            <a:spLocks noGrp="1"/>
          </p:cNvSpPr>
          <p:nvPr>
            <p:ph type="body" idx="1"/>
          </p:nvPr>
        </p:nvSpPr>
        <p:spPr>
          <a:xfrm>
            <a:off x="395536" y="1412776"/>
            <a:ext cx="5254625" cy="5040560"/>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a:latin typeface="Arial"/>
                <a:ea typeface="Arial"/>
                <a:cs typeface="Arial"/>
                <a:sym typeface="Arial"/>
              </a:rPr>
              <a:t>The children will take part in another adult guided short session together on the carpet for either </a:t>
            </a:r>
            <a:r>
              <a:rPr lang="en-GB" dirty="0" smtClean="0">
                <a:latin typeface="Arial"/>
                <a:ea typeface="Arial"/>
                <a:cs typeface="Arial"/>
                <a:sym typeface="Arial"/>
              </a:rPr>
              <a:t>maths, literacy or phonics.</a:t>
            </a:r>
            <a:endParaRPr dirty="0">
              <a:latin typeface="Arial"/>
              <a:ea typeface="Arial"/>
              <a:cs typeface="Arial"/>
              <a:sym typeface="Arial"/>
            </a:endParaRPr>
          </a:p>
        </p:txBody>
      </p:sp>
      <p:pic>
        <p:nvPicPr>
          <p:cNvPr id="204" name="Google Shape;204;p11"/>
          <p:cNvPicPr preferRelativeResize="0"/>
          <p:nvPr/>
        </p:nvPicPr>
        <p:blipFill>
          <a:blip r:embed="rId3">
            <a:alphaModFix/>
          </a:blip>
          <a:stretch>
            <a:fillRect/>
          </a:stretch>
        </p:blipFill>
        <p:spPr>
          <a:xfrm>
            <a:off x="5017400" y="3263799"/>
            <a:ext cx="3929950" cy="3189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smtClean="0"/>
              <a:t>11.45</a:t>
            </a:r>
            <a:endParaRPr dirty="0"/>
          </a:p>
        </p:txBody>
      </p:sp>
      <p:sp>
        <p:nvSpPr>
          <p:cNvPr id="210" name="Google Shape;210;p12"/>
          <p:cNvSpPr txBox="1">
            <a:spLocks noGrp="1"/>
          </p:cNvSpPr>
          <p:nvPr>
            <p:ph type="body" idx="1"/>
          </p:nvPr>
        </p:nvSpPr>
        <p:spPr>
          <a:xfrm>
            <a:off x="684212" y="1340768"/>
            <a:ext cx="4103811" cy="5328592"/>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200"/>
              <a:buNone/>
            </a:pPr>
            <a:r>
              <a:rPr lang="en-GB" sz="2200">
                <a:latin typeface="Arial"/>
                <a:ea typeface="Arial"/>
                <a:cs typeface="Arial"/>
                <a:sym typeface="Arial"/>
              </a:rPr>
              <a:t>	Lunch Time in the hall!</a:t>
            </a:r>
            <a:endParaRPr/>
          </a:p>
          <a:p>
            <a:pPr marL="365125" lvl="0" indent="-115887" algn="l" rtl="0">
              <a:spcBef>
                <a:spcPts val="300"/>
              </a:spcBef>
              <a:spcAft>
                <a:spcPts val="0"/>
              </a:spcAft>
              <a:buSzPts val="2200"/>
              <a:buNone/>
            </a:pPr>
            <a:endParaRPr sz="2200">
              <a:latin typeface="Arial"/>
              <a:ea typeface="Arial"/>
              <a:cs typeface="Arial"/>
              <a:sym typeface="Arial"/>
            </a:endParaRPr>
          </a:p>
          <a:p>
            <a:pPr marL="365125" lvl="0" indent="-255587" algn="l" rtl="0">
              <a:spcBef>
                <a:spcPts val="300"/>
              </a:spcBef>
              <a:spcAft>
                <a:spcPts val="0"/>
              </a:spcAft>
              <a:buSzPts val="2200"/>
              <a:buChar char="•"/>
            </a:pPr>
            <a:r>
              <a:rPr lang="en-GB" sz="2200">
                <a:latin typeface="Arial"/>
                <a:ea typeface="Arial"/>
                <a:cs typeface="Arial"/>
                <a:sym typeface="Arial"/>
              </a:rPr>
              <a:t>Children in reception and key stage 1 are entitled to a hot school meal and we are partnered with Homemade@Haddenham St Mary’s who provide the meals.</a:t>
            </a:r>
            <a:endParaRPr/>
          </a:p>
          <a:p>
            <a:pPr marL="109537" lvl="0" indent="0" algn="l" rtl="0">
              <a:spcBef>
                <a:spcPts val="300"/>
              </a:spcBef>
              <a:spcAft>
                <a:spcPts val="0"/>
              </a:spcAft>
              <a:buSzPts val="2200"/>
              <a:buNone/>
            </a:pPr>
            <a:endParaRPr sz="2200">
              <a:latin typeface="Arial"/>
              <a:ea typeface="Arial"/>
              <a:cs typeface="Arial"/>
              <a:sym typeface="Arial"/>
            </a:endParaRPr>
          </a:p>
          <a:p>
            <a:pPr marL="365125" lvl="0" indent="-255587" algn="l" rtl="0">
              <a:spcBef>
                <a:spcPts val="300"/>
              </a:spcBef>
              <a:spcAft>
                <a:spcPts val="0"/>
              </a:spcAft>
              <a:buSzPts val="2200"/>
              <a:buChar char="•"/>
            </a:pPr>
            <a:r>
              <a:rPr lang="en-GB" sz="2200">
                <a:latin typeface="Arial"/>
                <a:ea typeface="Arial"/>
                <a:cs typeface="Arial"/>
                <a:sym typeface="Arial"/>
              </a:rPr>
              <a:t>If you would prefer your child to have a packed lunch, you need to provide them with one in a named lunch box. </a:t>
            </a:r>
            <a:r>
              <a:rPr lang="en-GB" sz="1700">
                <a:latin typeface="Arial"/>
                <a:ea typeface="Arial"/>
                <a:cs typeface="Arial"/>
                <a:sym typeface="Arial"/>
              </a:rPr>
              <a:t>*no nuts</a:t>
            </a:r>
            <a:endParaRPr sz="2300"/>
          </a:p>
        </p:txBody>
      </p:sp>
      <p:pic>
        <p:nvPicPr>
          <p:cNvPr id="211" name="Google Shape;211;p12"/>
          <p:cNvPicPr preferRelativeResize="0"/>
          <p:nvPr/>
        </p:nvPicPr>
        <p:blipFill rotWithShape="1">
          <a:blip r:embed="rId3">
            <a:alphaModFix/>
          </a:blip>
          <a:srcRect/>
          <a:stretch/>
        </p:blipFill>
        <p:spPr>
          <a:xfrm>
            <a:off x="5292080" y="1484784"/>
            <a:ext cx="3405932" cy="42132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3"/>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1:00</a:t>
            </a:r>
            <a:endParaRPr/>
          </a:p>
        </p:txBody>
      </p:sp>
      <p:sp>
        <p:nvSpPr>
          <p:cNvPr id="217" name="Google Shape;217;p13"/>
          <p:cNvSpPr txBox="1">
            <a:spLocks noGrp="1"/>
          </p:cNvSpPr>
          <p:nvPr>
            <p:ph type="body" idx="1"/>
          </p:nvPr>
        </p:nvSpPr>
        <p:spPr>
          <a:xfrm>
            <a:off x="611188" y="1412875"/>
            <a:ext cx="8278812" cy="2232149"/>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smtClean="0">
                <a:latin typeface="Arial"/>
                <a:ea typeface="Arial"/>
                <a:cs typeface="Arial"/>
                <a:sym typeface="Arial"/>
              </a:rPr>
              <a:t>A </a:t>
            </a:r>
            <a:r>
              <a:rPr lang="en-GB" dirty="0">
                <a:latin typeface="Arial"/>
                <a:ea typeface="Arial"/>
                <a:cs typeface="Arial"/>
                <a:sym typeface="Arial"/>
              </a:rPr>
              <a:t>third session and further adult guided and child initiated independent </a:t>
            </a:r>
            <a:r>
              <a:rPr lang="en-GB" dirty="0" smtClean="0">
                <a:latin typeface="Arial"/>
                <a:ea typeface="Arial"/>
                <a:cs typeface="Arial"/>
                <a:sym typeface="Arial"/>
              </a:rPr>
              <a:t>activities.</a:t>
            </a:r>
            <a:endParaRPr dirty="0"/>
          </a:p>
        </p:txBody>
      </p:sp>
      <p:pic>
        <p:nvPicPr>
          <p:cNvPr id="218" name="Google Shape;218;p13"/>
          <p:cNvPicPr preferRelativeResize="0"/>
          <p:nvPr/>
        </p:nvPicPr>
        <p:blipFill>
          <a:blip r:embed="rId3">
            <a:alphaModFix/>
          </a:blip>
          <a:stretch>
            <a:fillRect/>
          </a:stretch>
        </p:blipFill>
        <p:spPr>
          <a:xfrm>
            <a:off x="4825678" y="2853525"/>
            <a:ext cx="3237625" cy="3803750"/>
          </a:xfrm>
          <a:prstGeom prst="rect">
            <a:avLst/>
          </a:prstGeom>
          <a:noFill/>
          <a:ln>
            <a:noFill/>
          </a:ln>
        </p:spPr>
      </p:pic>
      <p:pic>
        <p:nvPicPr>
          <p:cNvPr id="219" name="Google Shape;219;p13"/>
          <p:cNvPicPr preferRelativeResize="0"/>
          <p:nvPr/>
        </p:nvPicPr>
        <p:blipFill>
          <a:blip r:embed="rId4">
            <a:alphaModFix/>
          </a:blip>
          <a:stretch>
            <a:fillRect/>
          </a:stretch>
        </p:blipFill>
        <p:spPr>
          <a:xfrm>
            <a:off x="1123825" y="3331550"/>
            <a:ext cx="2834875" cy="3325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2.45</a:t>
            </a:r>
            <a:endParaRPr/>
          </a:p>
        </p:txBody>
      </p:sp>
      <p:sp>
        <p:nvSpPr>
          <p:cNvPr id="225" name="Google Shape;225;p14"/>
          <p:cNvSpPr txBox="1">
            <a:spLocks noGrp="1"/>
          </p:cNvSpPr>
          <p:nvPr>
            <p:ph type="body" idx="1"/>
          </p:nvPr>
        </p:nvSpPr>
        <p:spPr>
          <a:xfrm>
            <a:off x="685800" y="1893700"/>
            <a:ext cx="7413900" cy="3592800"/>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smtClean="0">
                <a:latin typeface="Arial"/>
                <a:ea typeface="Arial"/>
                <a:cs typeface="Arial"/>
                <a:sym typeface="Arial"/>
              </a:rPr>
              <a:t>Tidy </a:t>
            </a:r>
            <a:r>
              <a:rPr lang="en-GB" dirty="0">
                <a:latin typeface="Arial"/>
                <a:ea typeface="Arial"/>
                <a:cs typeface="Arial"/>
                <a:sym typeface="Arial"/>
              </a:rPr>
              <a:t>up time.</a:t>
            </a:r>
            <a:endParaRPr dirty="0"/>
          </a:p>
          <a:p>
            <a:pPr marL="365125" lvl="0" indent="-255587" algn="l" rtl="0">
              <a:spcBef>
                <a:spcPts val="300"/>
              </a:spcBef>
              <a:spcAft>
                <a:spcPts val="0"/>
              </a:spcAft>
              <a:buSzPts val="2800"/>
              <a:buChar char="•"/>
            </a:pPr>
            <a:r>
              <a:rPr lang="en-GB" dirty="0" err="1" smtClean="0">
                <a:latin typeface="Arial"/>
                <a:ea typeface="Arial"/>
                <a:cs typeface="Arial"/>
                <a:sym typeface="Arial"/>
              </a:rPr>
              <a:t>Storytime</a:t>
            </a:r>
            <a:r>
              <a:rPr lang="en-GB" dirty="0">
                <a:latin typeface="Arial"/>
                <a:ea typeface="Arial"/>
                <a:cs typeface="Arial"/>
                <a:sym typeface="Arial"/>
              </a:rPr>
              <a:t>.</a:t>
            </a:r>
            <a:endParaRPr dirty="0"/>
          </a:p>
          <a:p>
            <a:pPr marL="365125" lvl="0" indent="-77787" algn="l" rtl="0">
              <a:spcBef>
                <a:spcPts val="300"/>
              </a:spcBef>
              <a:spcAft>
                <a:spcPts val="0"/>
              </a:spcAft>
              <a:buSzPts val="2800"/>
              <a:buNone/>
            </a:pPr>
            <a:endParaRPr dirty="0"/>
          </a:p>
          <a:p>
            <a:pPr marL="365125" lvl="0" indent="-77787" algn="l" rtl="0">
              <a:spcBef>
                <a:spcPts val="300"/>
              </a:spcBef>
              <a:spcAft>
                <a:spcPts val="0"/>
              </a:spcAft>
              <a:buSzPts val="2800"/>
              <a:buNone/>
            </a:pPr>
            <a:endParaRPr dirty="0"/>
          </a:p>
        </p:txBody>
      </p:sp>
      <p:pic>
        <p:nvPicPr>
          <p:cNvPr id="226" name="Google Shape;226;p14"/>
          <p:cNvPicPr preferRelativeResize="0"/>
          <p:nvPr/>
        </p:nvPicPr>
        <p:blipFill>
          <a:blip r:embed="rId3">
            <a:alphaModFix/>
          </a:blip>
          <a:stretch>
            <a:fillRect/>
          </a:stretch>
        </p:blipFill>
        <p:spPr>
          <a:xfrm>
            <a:off x="2906452" y="3293501"/>
            <a:ext cx="3192550" cy="2487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3:15</a:t>
            </a:r>
            <a:endParaRPr/>
          </a:p>
        </p:txBody>
      </p:sp>
      <p:sp>
        <p:nvSpPr>
          <p:cNvPr id="232" name="Google Shape;232;p15"/>
          <p:cNvSpPr txBox="1">
            <a:spLocks noGrp="1"/>
          </p:cNvSpPr>
          <p:nvPr>
            <p:ph type="body" idx="1"/>
          </p:nvPr>
        </p:nvSpPr>
        <p:spPr>
          <a:xfrm>
            <a:off x="685800" y="1828800"/>
            <a:ext cx="3741738" cy="3616325"/>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None/>
            </a:pPr>
            <a:r>
              <a:rPr lang="en-GB">
                <a:latin typeface="Arial"/>
                <a:ea typeface="Arial"/>
                <a:cs typeface="Arial"/>
                <a:sym typeface="Arial"/>
              </a:rPr>
              <a:t>	Home time!</a:t>
            </a:r>
            <a:endParaRPr/>
          </a:p>
          <a:p>
            <a:pPr marL="365125" lvl="0" indent="-77787" algn="l" rtl="0">
              <a:spcBef>
                <a:spcPts val="300"/>
              </a:spcBef>
              <a:spcAft>
                <a:spcPts val="0"/>
              </a:spcAft>
              <a:buSzPts val="2800"/>
              <a:buNone/>
            </a:pPr>
            <a:endParaRPr>
              <a:latin typeface="Arial"/>
              <a:ea typeface="Arial"/>
              <a:cs typeface="Arial"/>
              <a:sym typeface="Arial"/>
            </a:endParaRPr>
          </a:p>
          <a:p>
            <a:pPr marL="365125" lvl="0" indent="-255587" algn="l" rtl="0">
              <a:spcBef>
                <a:spcPts val="300"/>
              </a:spcBef>
              <a:spcAft>
                <a:spcPts val="0"/>
              </a:spcAft>
              <a:buSzPts val="2800"/>
              <a:buChar char="•"/>
            </a:pPr>
            <a:r>
              <a:rPr lang="en-GB">
                <a:latin typeface="Arial"/>
                <a:ea typeface="Arial"/>
                <a:cs typeface="Arial"/>
                <a:sym typeface="Arial"/>
              </a:rPr>
              <a:t>Children to be collected from the gate of the Early Years outdoor area.</a:t>
            </a:r>
            <a:endParaRPr/>
          </a:p>
        </p:txBody>
      </p:sp>
      <p:pic>
        <p:nvPicPr>
          <p:cNvPr id="233" name="Google Shape;233;p15"/>
          <p:cNvPicPr preferRelativeResize="0"/>
          <p:nvPr/>
        </p:nvPicPr>
        <p:blipFill>
          <a:blip r:embed="rId3">
            <a:alphaModFix/>
          </a:blip>
          <a:stretch>
            <a:fillRect/>
          </a:stretch>
        </p:blipFill>
        <p:spPr>
          <a:xfrm>
            <a:off x="5258403" y="2290387"/>
            <a:ext cx="2974150" cy="2693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a:spLocks noGrp="1"/>
          </p:cNvSpPr>
          <p:nvPr>
            <p:ph type="title"/>
          </p:nvPr>
        </p:nvSpPr>
        <p:spPr>
          <a:xfrm>
            <a:off x="457200" y="279973"/>
            <a:ext cx="82296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dirty="0"/>
              <a:t>Parental Involvement</a:t>
            </a:r>
            <a:endParaRPr dirty="0"/>
          </a:p>
        </p:txBody>
      </p:sp>
      <p:sp>
        <p:nvSpPr>
          <p:cNvPr id="239" name="Google Shape;239;p16"/>
          <p:cNvSpPr txBox="1">
            <a:spLocks noGrp="1"/>
          </p:cNvSpPr>
          <p:nvPr>
            <p:ph type="body" idx="1"/>
          </p:nvPr>
        </p:nvSpPr>
        <p:spPr>
          <a:xfrm>
            <a:off x="457200" y="1011382"/>
            <a:ext cx="8229600" cy="5340783"/>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1800"/>
              <a:buChar char="•"/>
            </a:pPr>
            <a:r>
              <a:rPr lang="en-GB" sz="1800" dirty="0" smtClean="0">
                <a:latin typeface="Arial"/>
                <a:ea typeface="Arial"/>
                <a:cs typeface="Arial"/>
                <a:sym typeface="Arial"/>
              </a:rPr>
              <a:t>Your </a:t>
            </a:r>
            <a:r>
              <a:rPr lang="en-GB" sz="1800" dirty="0">
                <a:latin typeface="Arial"/>
                <a:ea typeface="Arial"/>
                <a:cs typeface="Arial"/>
                <a:sym typeface="Arial"/>
              </a:rPr>
              <a:t>child </a:t>
            </a:r>
            <a:r>
              <a:rPr lang="en-GB" sz="1800" dirty="0" smtClean="0">
                <a:latin typeface="Arial"/>
                <a:ea typeface="Arial"/>
                <a:cs typeface="Arial"/>
                <a:sym typeface="Arial"/>
              </a:rPr>
              <a:t>will attend two induction sessions; </a:t>
            </a:r>
            <a:r>
              <a:rPr lang="en-GB" sz="1800" dirty="0">
                <a:latin typeface="Arial"/>
                <a:ea typeface="Arial"/>
                <a:cs typeface="Arial"/>
                <a:sym typeface="Arial"/>
              </a:rPr>
              <a:t>Tuesday </a:t>
            </a:r>
            <a:r>
              <a:rPr lang="en-GB" sz="1800" dirty="0" smtClean="0">
                <a:latin typeface="Arial"/>
                <a:ea typeface="Arial"/>
                <a:cs typeface="Arial"/>
                <a:sym typeface="Arial"/>
              </a:rPr>
              <a:t>2nd July (with a parent) </a:t>
            </a:r>
            <a:r>
              <a:rPr lang="en-GB" sz="1800" dirty="0">
                <a:latin typeface="Arial"/>
                <a:ea typeface="Arial"/>
                <a:cs typeface="Arial"/>
                <a:sym typeface="Arial"/>
              </a:rPr>
              <a:t>and </a:t>
            </a:r>
            <a:r>
              <a:rPr lang="en-GB" sz="1800" dirty="0" smtClean="0">
                <a:latin typeface="Arial"/>
                <a:ea typeface="Arial"/>
                <a:cs typeface="Arial"/>
                <a:sym typeface="Arial"/>
              </a:rPr>
              <a:t>Tuesday 9</a:t>
            </a:r>
            <a:r>
              <a:rPr lang="en-GB" sz="1800" baseline="30000" dirty="0" smtClean="0">
                <a:latin typeface="Arial"/>
                <a:ea typeface="Arial"/>
                <a:cs typeface="Arial"/>
                <a:sym typeface="Arial"/>
              </a:rPr>
              <a:t>th</a:t>
            </a:r>
            <a:r>
              <a:rPr lang="en-GB" sz="1800" dirty="0" smtClean="0">
                <a:latin typeface="Arial"/>
                <a:ea typeface="Arial"/>
                <a:cs typeface="Arial"/>
                <a:sym typeface="Arial"/>
              </a:rPr>
              <a:t> July (on their own). These sessions will be booked through the </a:t>
            </a:r>
            <a:r>
              <a:rPr lang="en-GB" sz="1800" dirty="0" err="1" smtClean="0">
                <a:latin typeface="Arial"/>
                <a:ea typeface="Arial"/>
                <a:cs typeface="Arial"/>
                <a:sym typeface="Arial"/>
              </a:rPr>
              <a:t>Schoolcloud</a:t>
            </a:r>
            <a:r>
              <a:rPr lang="en-GB" sz="1800" dirty="0" smtClean="0">
                <a:latin typeface="Arial"/>
                <a:ea typeface="Arial"/>
                <a:cs typeface="Arial"/>
                <a:sym typeface="Arial"/>
              </a:rPr>
              <a:t> system.</a:t>
            </a:r>
            <a:endParaRPr dirty="0"/>
          </a:p>
          <a:p>
            <a:pPr marL="365125" lvl="0" indent="-141287" algn="l" rtl="0">
              <a:spcBef>
                <a:spcPts val="300"/>
              </a:spcBef>
              <a:spcAft>
                <a:spcPts val="0"/>
              </a:spcAft>
              <a:buSzPts val="1800"/>
              <a:buNone/>
            </a:pPr>
            <a:endParaRPr sz="1800" dirty="0">
              <a:latin typeface="Arial"/>
              <a:ea typeface="Arial"/>
              <a:cs typeface="Arial"/>
              <a:sym typeface="Arial"/>
            </a:endParaRPr>
          </a:p>
          <a:p>
            <a:pPr marL="365125" lvl="0" indent="-255587" algn="l" rtl="0">
              <a:spcBef>
                <a:spcPts val="300"/>
              </a:spcBef>
              <a:spcAft>
                <a:spcPts val="0"/>
              </a:spcAft>
              <a:buSzPts val="1800"/>
              <a:buChar char="•"/>
            </a:pPr>
            <a:r>
              <a:rPr lang="en-GB" sz="1800" dirty="0">
                <a:latin typeface="Arial"/>
                <a:ea typeface="Arial"/>
                <a:cs typeface="Arial"/>
                <a:sym typeface="Arial"/>
              </a:rPr>
              <a:t>Parents have the opportunity to contribute to their child’s learning journal </a:t>
            </a:r>
            <a:r>
              <a:rPr lang="en-GB" sz="1800" dirty="0" smtClean="0">
                <a:latin typeface="Arial"/>
                <a:ea typeface="Arial"/>
                <a:cs typeface="Arial"/>
                <a:sym typeface="Arial"/>
              </a:rPr>
              <a:t>via Tapestry this </a:t>
            </a:r>
            <a:r>
              <a:rPr lang="en-GB" sz="1800" dirty="0">
                <a:latin typeface="Arial"/>
                <a:ea typeface="Arial"/>
                <a:cs typeface="Arial"/>
                <a:sym typeface="Arial"/>
              </a:rPr>
              <a:t>is a secure online record for staff and families to celebrate their children’s learning and </a:t>
            </a:r>
            <a:r>
              <a:rPr lang="en-GB" sz="1800" dirty="0" smtClean="0">
                <a:latin typeface="Arial"/>
                <a:ea typeface="Arial"/>
                <a:cs typeface="Arial"/>
                <a:sym typeface="Arial"/>
              </a:rPr>
              <a:t>development.</a:t>
            </a:r>
          </a:p>
          <a:p>
            <a:pPr marL="109538" lvl="0" indent="0" algn="l" rtl="0">
              <a:spcBef>
                <a:spcPts val="300"/>
              </a:spcBef>
              <a:spcAft>
                <a:spcPts val="0"/>
              </a:spcAft>
              <a:buSzPts val="1800"/>
              <a:buNone/>
            </a:pPr>
            <a:endParaRPr sz="1800" dirty="0">
              <a:latin typeface="Arial"/>
              <a:ea typeface="Arial"/>
              <a:cs typeface="Arial"/>
              <a:sym typeface="Arial"/>
            </a:endParaRPr>
          </a:p>
          <a:p>
            <a:pPr marL="365125" lvl="0" indent="-255587" algn="l" rtl="0">
              <a:spcBef>
                <a:spcPts val="300"/>
              </a:spcBef>
              <a:spcAft>
                <a:spcPts val="0"/>
              </a:spcAft>
              <a:buSzPts val="1800"/>
              <a:buChar char="•"/>
            </a:pPr>
            <a:r>
              <a:rPr lang="en-GB" sz="1800" dirty="0" smtClean="0">
                <a:latin typeface="Arial"/>
                <a:ea typeface="Arial"/>
                <a:cs typeface="Arial"/>
                <a:sym typeface="Arial"/>
              </a:rPr>
              <a:t>Each week, a Reception newsletter </a:t>
            </a:r>
            <a:r>
              <a:rPr lang="en-GB" sz="1800" dirty="0">
                <a:latin typeface="Arial"/>
                <a:ea typeface="Arial"/>
                <a:cs typeface="Arial"/>
                <a:sym typeface="Arial"/>
              </a:rPr>
              <a:t>will be sent home </a:t>
            </a:r>
            <a:r>
              <a:rPr lang="en-GB" sz="1800" dirty="0" smtClean="0">
                <a:latin typeface="Arial"/>
                <a:ea typeface="Arial"/>
                <a:cs typeface="Arial"/>
                <a:sym typeface="Arial"/>
              </a:rPr>
              <a:t>giving you an insight in to the learning adventures that will be taking part the following week as well as </a:t>
            </a:r>
            <a:r>
              <a:rPr lang="en-GB" sz="1800" dirty="0">
                <a:latin typeface="Arial"/>
                <a:ea typeface="Arial"/>
                <a:cs typeface="Arial"/>
                <a:sym typeface="Arial"/>
              </a:rPr>
              <a:t>suggested fun activities to do with your children</a:t>
            </a:r>
            <a:r>
              <a:rPr lang="en-GB" sz="1800" dirty="0" smtClean="0">
                <a:latin typeface="Arial"/>
                <a:ea typeface="Arial"/>
                <a:cs typeface="Arial"/>
                <a:sym typeface="Arial"/>
              </a:rPr>
              <a:t>. This gives you the opportunity to have conversations linked to our learning with your child at home before the learning in school takes place.</a:t>
            </a:r>
          </a:p>
          <a:p>
            <a:pPr marL="365125" lvl="0" indent="-255587" algn="l" rtl="0">
              <a:spcBef>
                <a:spcPts val="300"/>
              </a:spcBef>
              <a:spcAft>
                <a:spcPts val="0"/>
              </a:spcAft>
              <a:buSzPts val="1800"/>
              <a:buChar char="•"/>
            </a:pPr>
            <a:endParaRPr lang="en-GB" sz="1800" dirty="0">
              <a:latin typeface="Arial"/>
              <a:ea typeface="Arial"/>
              <a:cs typeface="Arial"/>
              <a:sym typeface="Arial"/>
            </a:endParaRPr>
          </a:p>
          <a:p>
            <a:pPr marL="365125" lvl="0" indent="-255587"/>
            <a:r>
              <a:rPr lang="en-GB" sz="1800" dirty="0" smtClean="0">
                <a:latin typeface="Arial"/>
                <a:ea typeface="Arial"/>
                <a:cs typeface="Arial"/>
                <a:sym typeface="Arial"/>
              </a:rPr>
              <a:t>At </a:t>
            </a:r>
            <a:r>
              <a:rPr lang="en-GB" sz="1800" dirty="0" err="1" smtClean="0">
                <a:latin typeface="Arial"/>
                <a:ea typeface="Arial"/>
                <a:cs typeface="Arial"/>
                <a:sym typeface="Arial"/>
              </a:rPr>
              <a:t>Haddenham</a:t>
            </a:r>
            <a:r>
              <a:rPr lang="en-GB" sz="1800" dirty="0" smtClean="0">
                <a:latin typeface="Arial"/>
                <a:ea typeface="Arial"/>
                <a:cs typeface="Arial"/>
                <a:sym typeface="Arial"/>
              </a:rPr>
              <a:t> Infant we hold a strong emphasis on reading at home. Special reading time at home holds so </a:t>
            </a:r>
            <a:r>
              <a:rPr lang="en-GB" sz="1800" dirty="0">
                <a:latin typeface="Arial"/>
                <a:ea typeface="Arial"/>
                <a:cs typeface="Arial"/>
                <a:sym typeface="Arial"/>
              </a:rPr>
              <a:t>many benefits </a:t>
            </a:r>
            <a:r>
              <a:rPr lang="en-GB" sz="1800" dirty="0" smtClean="0">
                <a:latin typeface="Arial"/>
                <a:ea typeface="Arial"/>
                <a:cs typeface="Arial"/>
                <a:sym typeface="Arial"/>
              </a:rPr>
              <a:t>including building </a:t>
            </a:r>
            <a:r>
              <a:rPr lang="en-GB" sz="1800" dirty="0">
                <a:latin typeface="Arial"/>
                <a:ea typeface="Arial"/>
                <a:cs typeface="Arial"/>
                <a:sym typeface="Arial"/>
              </a:rPr>
              <a:t>self-esteem, vocabulary, </a:t>
            </a:r>
            <a:r>
              <a:rPr lang="en-GB" sz="1800" dirty="0" smtClean="0">
                <a:latin typeface="Arial"/>
                <a:ea typeface="Arial"/>
                <a:cs typeface="Arial"/>
                <a:sym typeface="Arial"/>
              </a:rPr>
              <a:t>feeding imagination </a:t>
            </a:r>
            <a:r>
              <a:rPr lang="en-GB" sz="1800" dirty="0">
                <a:latin typeface="Arial"/>
                <a:ea typeface="Arial"/>
                <a:cs typeface="Arial"/>
                <a:sym typeface="Arial"/>
              </a:rPr>
              <a:t>and </a:t>
            </a:r>
            <a:r>
              <a:rPr lang="en-GB" sz="1800" dirty="0" smtClean="0">
                <a:latin typeface="Arial"/>
                <a:ea typeface="Arial"/>
                <a:cs typeface="Arial"/>
                <a:sym typeface="Arial"/>
              </a:rPr>
              <a:t>it even </a:t>
            </a:r>
            <a:r>
              <a:rPr lang="en-GB" sz="1800" dirty="0">
                <a:latin typeface="Arial"/>
                <a:ea typeface="Arial"/>
                <a:cs typeface="Arial"/>
                <a:sym typeface="Arial"/>
              </a:rPr>
              <a:t>improves their sleeping </a:t>
            </a:r>
            <a:r>
              <a:rPr lang="en-GB" sz="1800" dirty="0" smtClean="0">
                <a:latin typeface="Arial"/>
                <a:ea typeface="Arial"/>
                <a:cs typeface="Arial"/>
                <a:sym typeface="Arial"/>
              </a:rPr>
              <a:t>patterns!</a:t>
            </a:r>
          </a:p>
          <a:p>
            <a:pPr marL="365125" lvl="0" indent="-255587" algn="l" rtl="0">
              <a:spcBef>
                <a:spcPts val="300"/>
              </a:spcBef>
              <a:spcAft>
                <a:spcPts val="0"/>
              </a:spcAft>
              <a:buSzPts val="1800"/>
              <a:buChar char="•"/>
            </a:pPr>
            <a:endParaRPr lang="en-GB" sz="1600" dirty="0">
              <a:latin typeface="Arial"/>
              <a:ea typeface="Arial"/>
              <a:cs typeface="Arial"/>
              <a:sym typeface="Arial"/>
            </a:endParaRPr>
          </a:p>
          <a:p>
            <a:pPr marL="365125" lvl="0" indent="-255587" algn="l" rtl="0">
              <a:spcBef>
                <a:spcPts val="300"/>
              </a:spcBef>
              <a:spcAft>
                <a:spcPts val="0"/>
              </a:spcAft>
              <a:buSzPts val="1800"/>
              <a:buChar char="•"/>
            </a:pPr>
            <a:endParaRPr lang="en-GB" sz="1600" dirty="0" smtClean="0">
              <a:latin typeface="Arial"/>
              <a:ea typeface="Arial"/>
              <a:cs typeface="Arial"/>
              <a:sym typeface="Arial"/>
            </a:endParaRPr>
          </a:p>
          <a:p>
            <a:pPr marL="365125" lvl="0" indent="-255587" algn="l" rtl="0">
              <a:spcBef>
                <a:spcPts val="300"/>
              </a:spcBef>
              <a:spcAft>
                <a:spcPts val="0"/>
              </a:spcAft>
              <a:buSzPts val="1800"/>
              <a:buChar char="•"/>
            </a:pPr>
            <a:endParaRPr lang="en-GB" sz="1800" dirty="0">
              <a:latin typeface="Arial"/>
              <a:ea typeface="Arial"/>
              <a:cs typeface="Arial"/>
              <a:sym typeface="Arial"/>
            </a:endParaRPr>
          </a:p>
          <a:p>
            <a:pPr marL="365125" lvl="0" indent="-255587" algn="l" rtl="0">
              <a:spcBef>
                <a:spcPts val="300"/>
              </a:spcBef>
              <a:spcAft>
                <a:spcPts val="0"/>
              </a:spcAft>
              <a:buSzPts val="1800"/>
              <a:buChar char="•"/>
            </a:pPr>
            <a:endParaRPr lang="en-GB" sz="1800" dirty="0" smtClean="0">
              <a:latin typeface="Arial"/>
              <a:ea typeface="Arial"/>
              <a:cs typeface="Arial"/>
              <a:sym typeface="Arial"/>
            </a:endParaRPr>
          </a:p>
          <a:p>
            <a:pPr marL="365125" lvl="0" indent="-255587" algn="l" rtl="0">
              <a:spcBef>
                <a:spcPts val="300"/>
              </a:spcBef>
              <a:spcAft>
                <a:spcPts val="0"/>
              </a:spcAft>
              <a:buSzPts val="1800"/>
              <a:buChar char="•"/>
            </a:pPr>
            <a:endParaRPr lang="en-GB" sz="1800" dirty="0">
              <a:latin typeface="Arial"/>
              <a:cs typeface="Arial"/>
              <a:sym typeface="Arial"/>
            </a:endParaRPr>
          </a:p>
          <a:p>
            <a:pPr marL="365125" lvl="0" indent="-255587" algn="l" rtl="0">
              <a:spcBef>
                <a:spcPts val="300"/>
              </a:spcBef>
              <a:spcAft>
                <a:spcPts val="0"/>
              </a:spcAft>
              <a:buSzPts val="1800"/>
              <a:buChar char="•"/>
            </a:pPr>
            <a:endParaRPr dirty="0"/>
          </a:p>
          <a:p>
            <a:pPr marL="365125" lvl="0" indent="-255587" algn="l" rtl="0">
              <a:spcBef>
                <a:spcPts val="300"/>
              </a:spcBef>
              <a:spcAft>
                <a:spcPts val="0"/>
              </a:spcAft>
              <a:buSzPts val="3200"/>
              <a:buNone/>
            </a:pPr>
            <a:endParaRPr sz="3200" dirty="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txBox="1">
            <a:spLocks noGrp="1"/>
          </p:cNvSpPr>
          <p:nvPr>
            <p:ph type="title"/>
          </p:nvPr>
        </p:nvSpPr>
        <p:spPr>
          <a:xfrm>
            <a:off x="246348" y="694138"/>
            <a:ext cx="8651304"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dirty="0"/>
              <a:t>September settling in sessions</a:t>
            </a:r>
            <a:endParaRPr dirty="0"/>
          </a:p>
        </p:txBody>
      </p:sp>
      <p:sp>
        <p:nvSpPr>
          <p:cNvPr id="245" name="Google Shape;245;p17"/>
          <p:cNvSpPr txBox="1">
            <a:spLocks noGrp="1"/>
          </p:cNvSpPr>
          <p:nvPr>
            <p:ph type="body" idx="1"/>
          </p:nvPr>
        </p:nvSpPr>
        <p:spPr>
          <a:xfrm>
            <a:off x="457200" y="1556792"/>
            <a:ext cx="8229600" cy="4801022"/>
          </a:xfrm>
          <a:prstGeom prst="rect">
            <a:avLst/>
          </a:prstGeom>
          <a:noFill/>
          <a:ln>
            <a:noFill/>
          </a:ln>
        </p:spPr>
        <p:txBody>
          <a:bodyPr spcFirstLastPara="1" wrap="square" lIns="91425" tIns="45700" rIns="91425" bIns="45700" anchor="t" anchorCtr="0">
            <a:noAutofit/>
          </a:bodyPr>
          <a:lstStyle/>
          <a:p>
            <a:pPr marL="365125" lvl="0" indent="-230187" algn="l" rtl="0">
              <a:spcBef>
                <a:spcPts val="0"/>
              </a:spcBef>
              <a:spcAft>
                <a:spcPts val="0"/>
              </a:spcAft>
              <a:buSzPts val="2400"/>
              <a:buChar char="•"/>
            </a:pPr>
            <a:r>
              <a:rPr lang="en-GB" sz="2400" dirty="0">
                <a:latin typeface="+mj-lt"/>
              </a:rPr>
              <a:t>This will </a:t>
            </a:r>
            <a:r>
              <a:rPr lang="en-GB" sz="2400" dirty="0" smtClean="0">
                <a:latin typeface="+mj-lt"/>
              </a:rPr>
              <a:t>help your child to gradually settle in. Those first few days are very tiring, they have a lot to take in!</a:t>
            </a:r>
            <a:endParaRPr sz="2400" dirty="0">
              <a:latin typeface="+mj-lt"/>
            </a:endParaRPr>
          </a:p>
          <a:p>
            <a:pPr marL="365125" lvl="0" indent="-77787" algn="l" rtl="0">
              <a:spcBef>
                <a:spcPts val="300"/>
              </a:spcBef>
              <a:spcAft>
                <a:spcPts val="0"/>
              </a:spcAft>
              <a:buSzPts val="2800"/>
              <a:buNone/>
            </a:pPr>
            <a:endParaRPr dirty="0"/>
          </a:p>
          <a:p>
            <a:pPr marL="109537" lvl="0" indent="0" algn="l" rtl="0">
              <a:spcBef>
                <a:spcPts val="300"/>
              </a:spcBef>
              <a:spcAft>
                <a:spcPts val="0"/>
              </a:spcAft>
              <a:buSzPts val="2800"/>
              <a:buNone/>
            </a:pPr>
            <a:endParaRPr dirty="0"/>
          </a:p>
          <a:p>
            <a:pPr marL="365125" lvl="0" indent="-77787" algn="l" rtl="0">
              <a:spcBef>
                <a:spcPts val="300"/>
              </a:spcBef>
              <a:spcAft>
                <a:spcPts val="0"/>
              </a:spcAft>
              <a:buSzPts val="2800"/>
              <a:buNone/>
            </a:pPr>
            <a:endParaRPr dirty="0"/>
          </a:p>
          <a:p>
            <a:pPr marL="365125" lvl="0" indent="-77787" algn="l" rtl="0">
              <a:spcBef>
                <a:spcPts val="300"/>
              </a:spcBef>
              <a:spcAft>
                <a:spcPts val="0"/>
              </a:spcAft>
              <a:buSzPts val="2800"/>
              <a:buNone/>
            </a:pPr>
            <a:endParaRPr dirty="0"/>
          </a:p>
        </p:txBody>
      </p:sp>
      <p:sp>
        <p:nvSpPr>
          <p:cNvPr id="247" name="Google Shape;247;p17"/>
          <p:cNvSpPr/>
          <p:nvPr/>
        </p:nvSpPr>
        <p:spPr>
          <a:xfrm>
            <a:off x="575451" y="5512725"/>
            <a:ext cx="832220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dirty="0" smtClean="0">
                <a:solidFill>
                  <a:schemeClr val="dk1"/>
                </a:solidFill>
                <a:latin typeface="Arial"/>
                <a:ea typeface="Arial"/>
                <a:cs typeface="Arial"/>
                <a:sym typeface="Arial"/>
              </a:rPr>
              <a:t>Thursday 5</a:t>
            </a:r>
            <a:r>
              <a:rPr lang="en-GB" sz="1800" b="0" i="0" u="none" strike="noStrike" cap="none" baseline="30000" dirty="0" smtClean="0">
                <a:solidFill>
                  <a:schemeClr val="dk1"/>
                </a:solidFill>
                <a:latin typeface="Arial"/>
                <a:ea typeface="Arial"/>
                <a:cs typeface="Arial"/>
                <a:sym typeface="Arial"/>
              </a:rPr>
              <a:t>th</a:t>
            </a:r>
            <a:r>
              <a:rPr lang="en-GB" sz="1800" b="0" i="0" u="none" strike="noStrike" cap="none" dirty="0" smtClean="0">
                <a:solidFill>
                  <a:schemeClr val="dk1"/>
                </a:solidFill>
                <a:latin typeface="Arial"/>
                <a:ea typeface="Arial"/>
                <a:cs typeface="Arial"/>
                <a:sym typeface="Arial"/>
              </a:rPr>
              <a:t> September – Tuesday 10</a:t>
            </a:r>
            <a:r>
              <a:rPr lang="en-GB" sz="1800" b="0" i="0" u="none" strike="noStrike" cap="none" baseline="30000" dirty="0" smtClean="0">
                <a:solidFill>
                  <a:schemeClr val="dk1"/>
                </a:solidFill>
                <a:latin typeface="Arial"/>
                <a:ea typeface="Arial"/>
                <a:cs typeface="Arial"/>
                <a:sym typeface="Arial"/>
              </a:rPr>
              <a:t>th</a:t>
            </a:r>
            <a:r>
              <a:rPr lang="en-GB" sz="1800" b="0" i="0" u="none" strike="noStrike" cap="none" dirty="0" smtClean="0">
                <a:solidFill>
                  <a:schemeClr val="dk1"/>
                </a:solidFill>
                <a:latin typeface="Arial"/>
                <a:ea typeface="Arial"/>
                <a:cs typeface="Arial"/>
                <a:sym typeface="Arial"/>
              </a:rPr>
              <a:t> September afternoons we are inviting you in to meet with the us for a ‘</a:t>
            </a:r>
            <a:r>
              <a:rPr lang="en-GB" sz="1800" dirty="0" smtClean="0">
                <a:solidFill>
                  <a:schemeClr val="dk1"/>
                </a:solidFill>
              </a:rPr>
              <a:t>getting to know you’ meeting. This will be booked through the </a:t>
            </a:r>
            <a:r>
              <a:rPr lang="en-GB" sz="1800" dirty="0" err="1" smtClean="0">
                <a:solidFill>
                  <a:schemeClr val="dk1"/>
                </a:solidFill>
              </a:rPr>
              <a:t>Schoolcloud</a:t>
            </a:r>
            <a:r>
              <a:rPr lang="en-GB" sz="1800" dirty="0" smtClean="0">
                <a:solidFill>
                  <a:schemeClr val="dk1"/>
                </a:solidFill>
              </a:rPr>
              <a:t> System.</a:t>
            </a:r>
            <a:endParaRPr dirty="0"/>
          </a:p>
          <a:p>
            <a:pPr marL="0" marR="0" lvl="0" indent="0" algn="l" rtl="0">
              <a:spcBef>
                <a:spcPts val="0"/>
              </a:spcBef>
              <a:spcAft>
                <a:spcPts val="0"/>
              </a:spcAft>
              <a:buNone/>
            </a:pPr>
            <a:endParaRPr sz="1800" dirty="0">
              <a:solidFill>
                <a:schemeClr val="dk1"/>
              </a:solidFill>
              <a:latin typeface="Comic Sans MS"/>
              <a:ea typeface="Comic Sans MS"/>
              <a:cs typeface="Comic Sans MS"/>
              <a:sym typeface="Comic Sans MS"/>
            </a:endParaRPr>
          </a:p>
        </p:txBody>
      </p:sp>
      <p:graphicFrame>
        <p:nvGraphicFramePr>
          <p:cNvPr id="3" name="Table 2"/>
          <p:cNvGraphicFramePr>
            <a:graphicFrameLocks noGrp="1"/>
          </p:cNvGraphicFramePr>
          <p:nvPr>
            <p:extLst>
              <p:ext uri="{D42A27DB-BD31-4B8C-83A1-F6EECF244321}">
                <p14:modId xmlns:p14="http://schemas.microsoft.com/office/powerpoint/2010/main" val="545703724"/>
              </p:ext>
            </p:extLst>
          </p:nvPr>
        </p:nvGraphicFramePr>
        <p:xfrm>
          <a:off x="1302327" y="2792859"/>
          <a:ext cx="6096000" cy="25908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091726684"/>
                    </a:ext>
                  </a:extLst>
                </a:gridCol>
                <a:gridCol w="3048000">
                  <a:extLst>
                    <a:ext uri="{9D8B030D-6E8A-4147-A177-3AD203B41FA5}">
                      <a16:colId xmlns:a16="http://schemas.microsoft.com/office/drawing/2014/main" val="2807066938"/>
                    </a:ext>
                  </a:extLst>
                </a:gridCol>
              </a:tblGrid>
              <a:tr h="370840">
                <a:tc>
                  <a:txBody>
                    <a:bodyPr/>
                    <a:lstStyle/>
                    <a:p>
                      <a:pPr algn="ctr"/>
                      <a:r>
                        <a:rPr lang="en-GB" b="1" dirty="0" smtClean="0">
                          <a:solidFill>
                            <a:schemeClr val="tx1"/>
                          </a:solidFill>
                        </a:rPr>
                        <a:t>Thursday</a:t>
                      </a:r>
                      <a:r>
                        <a:rPr lang="en-GB" b="1" baseline="0" dirty="0" smtClean="0">
                          <a:solidFill>
                            <a:schemeClr val="tx1"/>
                          </a:solidFill>
                        </a:rPr>
                        <a:t> 5</a:t>
                      </a:r>
                      <a:r>
                        <a:rPr lang="en-GB" b="1" baseline="30000" dirty="0" smtClean="0">
                          <a:solidFill>
                            <a:schemeClr val="tx1"/>
                          </a:solidFill>
                        </a:rPr>
                        <a:t>th</a:t>
                      </a:r>
                      <a:r>
                        <a:rPr lang="en-GB" b="1" baseline="0" dirty="0" smtClean="0">
                          <a:solidFill>
                            <a:schemeClr val="tx1"/>
                          </a:solidFill>
                        </a:rPr>
                        <a:t> September</a:t>
                      </a:r>
                    </a:p>
                    <a:p>
                      <a:pPr algn="ctr"/>
                      <a:r>
                        <a:rPr lang="en-GB" b="1" baseline="0" dirty="0" smtClean="0">
                          <a:solidFill>
                            <a:schemeClr val="tx1"/>
                          </a:solidFill>
                        </a:rPr>
                        <a:t>9.15-11.30</a:t>
                      </a: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smtClean="0">
                          <a:solidFill>
                            <a:schemeClr val="tx1"/>
                          </a:solidFill>
                        </a:rPr>
                        <a:t>Settling</a:t>
                      </a:r>
                      <a:r>
                        <a:rPr lang="en-GB" b="1" baseline="0" dirty="0" smtClean="0">
                          <a:solidFill>
                            <a:schemeClr val="tx1"/>
                          </a:solidFill>
                        </a:rPr>
                        <a:t> in session</a:t>
                      </a: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078140"/>
                  </a:ext>
                </a:extLst>
              </a:tr>
              <a:tr h="370840">
                <a:tc>
                  <a:txBody>
                    <a:bodyPr/>
                    <a:lstStyle/>
                    <a:p>
                      <a:pPr algn="ctr"/>
                      <a:r>
                        <a:rPr lang="en-GB" b="1" dirty="0" smtClean="0"/>
                        <a:t>Friday</a:t>
                      </a:r>
                      <a:r>
                        <a:rPr lang="en-GB" b="1" baseline="0" dirty="0" smtClean="0"/>
                        <a:t> 6</a:t>
                      </a:r>
                      <a:r>
                        <a:rPr lang="en-GB" b="1" baseline="30000" dirty="0" smtClean="0"/>
                        <a:t>th</a:t>
                      </a:r>
                      <a:r>
                        <a:rPr lang="en-GB" b="1" baseline="0" dirty="0" smtClean="0"/>
                        <a:t> September</a:t>
                      </a:r>
                    </a:p>
                    <a:p>
                      <a:pPr algn="ctr"/>
                      <a:r>
                        <a:rPr lang="en-GB" b="1" baseline="0" dirty="0" smtClean="0"/>
                        <a:t>9.15-11.30</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smtClean="0"/>
                        <a:t>Settling</a:t>
                      </a:r>
                      <a:r>
                        <a:rPr lang="en-GB" b="1" baseline="0" dirty="0" smtClean="0"/>
                        <a:t> in session</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031359"/>
                  </a:ext>
                </a:extLst>
              </a:tr>
              <a:tr h="370840">
                <a:tc>
                  <a:txBody>
                    <a:bodyPr/>
                    <a:lstStyle/>
                    <a:p>
                      <a:pPr algn="ctr"/>
                      <a:r>
                        <a:rPr lang="en-GB" b="1" dirty="0" smtClean="0"/>
                        <a:t>Monday 9</a:t>
                      </a:r>
                      <a:r>
                        <a:rPr lang="en-GB" b="1" baseline="30000" dirty="0" smtClean="0"/>
                        <a:t>th</a:t>
                      </a:r>
                      <a:r>
                        <a:rPr lang="en-GB" b="1" dirty="0" smtClean="0"/>
                        <a:t> September</a:t>
                      </a:r>
                    </a:p>
                    <a:p>
                      <a:pPr algn="ctr"/>
                      <a:r>
                        <a:rPr lang="en-GB" b="1" dirty="0" smtClean="0"/>
                        <a:t>9.15-11.30</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smtClean="0"/>
                        <a:t>Settling in session</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076968"/>
                  </a:ext>
                </a:extLst>
              </a:tr>
              <a:tr h="370840">
                <a:tc>
                  <a:txBody>
                    <a:bodyPr/>
                    <a:lstStyle/>
                    <a:p>
                      <a:pPr algn="ctr"/>
                      <a:r>
                        <a:rPr lang="en-GB" b="1" dirty="0" smtClean="0"/>
                        <a:t>Tuesday 10</a:t>
                      </a:r>
                      <a:r>
                        <a:rPr lang="en-GB" b="1" baseline="30000" dirty="0" smtClean="0"/>
                        <a:t>th</a:t>
                      </a:r>
                      <a:r>
                        <a:rPr lang="en-GB" b="1" dirty="0" smtClean="0"/>
                        <a:t> September</a:t>
                      </a:r>
                    </a:p>
                    <a:p>
                      <a:pPr algn="ctr"/>
                      <a:r>
                        <a:rPr lang="en-GB" b="1" dirty="0" smtClean="0"/>
                        <a:t>9.15-12pm</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smtClean="0"/>
                        <a:t>Settling</a:t>
                      </a:r>
                      <a:r>
                        <a:rPr lang="en-GB" b="1" baseline="0" dirty="0" smtClean="0"/>
                        <a:t> in session with lunch</a:t>
                      </a:r>
                      <a:endParaRPr lang="en-GB"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331595"/>
                  </a:ext>
                </a:extLst>
              </a:tr>
              <a:tr h="370840">
                <a:tc>
                  <a:txBody>
                    <a:bodyPr/>
                    <a:lstStyle/>
                    <a:p>
                      <a:pPr algn="ctr"/>
                      <a:r>
                        <a:rPr lang="en-GB" b="1" dirty="0" smtClean="0"/>
                        <a:t>Wednesday</a:t>
                      </a:r>
                    </a:p>
                    <a:p>
                      <a:pPr algn="ctr"/>
                      <a:r>
                        <a:rPr lang="en-GB" b="1" dirty="0" smtClean="0"/>
                        <a:t>8.45am-3.15pm</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smtClean="0"/>
                        <a:t>Full time for all Reception children.</a:t>
                      </a: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04793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52aea0b5dc_0_2"/>
          <p:cNvSpPr txBox="1">
            <a:spLocks noGrp="1"/>
          </p:cNvSpPr>
          <p:nvPr>
            <p:ph type="title"/>
          </p:nvPr>
        </p:nvSpPr>
        <p:spPr>
          <a:xfrm>
            <a:off x="457200" y="1143000"/>
            <a:ext cx="82296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GB" sz="3500"/>
              <a:t>September settling in sessions continued…</a:t>
            </a:r>
            <a:endParaRPr sz="3500"/>
          </a:p>
        </p:txBody>
      </p:sp>
      <p:sp>
        <p:nvSpPr>
          <p:cNvPr id="253" name="Google Shape;253;g252aea0b5dc_0_2"/>
          <p:cNvSpPr txBox="1">
            <a:spLocks noGrp="1"/>
          </p:cNvSpPr>
          <p:nvPr>
            <p:ph type="body" idx="1"/>
          </p:nvPr>
        </p:nvSpPr>
        <p:spPr>
          <a:xfrm>
            <a:off x="457200" y="2468875"/>
            <a:ext cx="8229600" cy="2049900"/>
          </a:xfrm>
          <a:prstGeom prst="rect">
            <a:avLst/>
          </a:prstGeom>
        </p:spPr>
        <p:txBody>
          <a:bodyPr spcFirstLastPara="1" wrap="square" lIns="91425" tIns="45700" rIns="91425" bIns="45700" anchor="t" anchorCtr="0">
            <a:noAutofit/>
          </a:bodyPr>
          <a:lstStyle/>
          <a:p>
            <a:pPr marL="0" lvl="0" indent="0" algn="ctr" rtl="0">
              <a:lnSpc>
                <a:spcPct val="90000"/>
              </a:lnSpc>
              <a:spcBef>
                <a:spcPts val="500"/>
              </a:spcBef>
              <a:spcAft>
                <a:spcPts val="0"/>
              </a:spcAft>
              <a:buNone/>
            </a:pPr>
            <a:r>
              <a:rPr lang="en-GB" sz="2000">
                <a:latin typeface="Calibri"/>
                <a:ea typeface="Calibri"/>
                <a:cs typeface="Calibri"/>
                <a:sym typeface="Calibri"/>
              </a:rPr>
              <a:t>W</a:t>
            </a:r>
            <a:r>
              <a:rPr lang="en-GB" sz="2000">
                <a:solidFill>
                  <a:schemeClr val="dk1"/>
                </a:solidFill>
                <a:latin typeface="Calibri"/>
                <a:ea typeface="Calibri"/>
                <a:cs typeface="Calibri"/>
                <a:sym typeface="Calibri"/>
              </a:rPr>
              <a:t>e understand that some children have been in full-time nursery however the transition is in place to support your child with the move to full-time school, brand new setting and carers, a significant increase in space, a proportionally larger group of children, higher expectations of focus and attention across the day… We know it isn’t entirely practical with work but for one week it has a great pay off and ensures a more successful and happy transition for all</a:t>
            </a:r>
            <a:r>
              <a:rPr lang="en-GB" sz="2000">
                <a:latin typeface="Calibri"/>
                <a:ea typeface="Calibri"/>
                <a:cs typeface="Calibri"/>
                <a:sym typeface="Calibri"/>
              </a:rPr>
              <a:t>!</a:t>
            </a:r>
            <a:endParaRPr/>
          </a:p>
        </p:txBody>
      </p:sp>
      <p:pic>
        <p:nvPicPr>
          <p:cNvPr id="254" name="Google Shape;254;g252aea0b5dc_0_2"/>
          <p:cNvPicPr preferRelativeResize="0"/>
          <p:nvPr/>
        </p:nvPicPr>
        <p:blipFill>
          <a:blip r:embed="rId3">
            <a:alphaModFix/>
          </a:blip>
          <a:stretch>
            <a:fillRect/>
          </a:stretch>
        </p:blipFill>
        <p:spPr>
          <a:xfrm>
            <a:off x="1052025" y="4518775"/>
            <a:ext cx="2139655" cy="203442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8"/>
          <p:cNvSpPr txBox="1">
            <a:spLocks noGrp="1"/>
          </p:cNvSpPr>
          <p:nvPr>
            <p:ph type="title"/>
          </p:nvPr>
        </p:nvSpPr>
        <p:spPr>
          <a:xfrm>
            <a:off x="467544" y="692696"/>
            <a:ext cx="8229600" cy="1066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Things to develop before starting school</a:t>
            </a:r>
            <a:endParaRPr/>
          </a:p>
        </p:txBody>
      </p:sp>
      <p:sp>
        <p:nvSpPr>
          <p:cNvPr id="260" name="Google Shape;260;p18"/>
          <p:cNvSpPr txBox="1">
            <a:spLocks noGrp="1"/>
          </p:cNvSpPr>
          <p:nvPr>
            <p:ph type="body" idx="1"/>
          </p:nvPr>
        </p:nvSpPr>
        <p:spPr>
          <a:xfrm>
            <a:off x="457200" y="1916832"/>
            <a:ext cx="8229600" cy="4657006"/>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a:latin typeface="Arial"/>
                <a:ea typeface="Arial"/>
                <a:cs typeface="Arial"/>
                <a:sym typeface="Arial"/>
              </a:rPr>
              <a:t>Dressing and undressing independently</a:t>
            </a:r>
            <a:endParaRPr dirty="0"/>
          </a:p>
          <a:p>
            <a:pPr marL="365125" lvl="0" indent="-255587" algn="l" rtl="0">
              <a:spcBef>
                <a:spcPts val="300"/>
              </a:spcBef>
              <a:spcAft>
                <a:spcPts val="0"/>
              </a:spcAft>
              <a:buSzPts val="2800"/>
              <a:buChar char="•"/>
            </a:pPr>
            <a:r>
              <a:rPr lang="en-GB" dirty="0">
                <a:latin typeface="Arial"/>
                <a:ea typeface="Arial"/>
                <a:cs typeface="Arial"/>
                <a:sym typeface="Arial"/>
              </a:rPr>
              <a:t>Using the toilet independently</a:t>
            </a:r>
            <a:endParaRPr dirty="0"/>
          </a:p>
          <a:p>
            <a:pPr marL="365125" lvl="0" indent="-255587" algn="l" rtl="0">
              <a:spcBef>
                <a:spcPts val="300"/>
              </a:spcBef>
              <a:spcAft>
                <a:spcPts val="0"/>
              </a:spcAft>
              <a:buSzPts val="2800"/>
              <a:buChar char="•"/>
            </a:pPr>
            <a:r>
              <a:rPr lang="en-GB" dirty="0">
                <a:latin typeface="Arial"/>
                <a:ea typeface="Arial"/>
                <a:cs typeface="Arial"/>
                <a:sym typeface="Arial"/>
              </a:rPr>
              <a:t>Opening and closing water bottles, food packets etc.</a:t>
            </a:r>
            <a:endParaRPr dirty="0"/>
          </a:p>
          <a:p>
            <a:pPr marL="365125" lvl="0" indent="-255587" algn="l" rtl="0">
              <a:spcBef>
                <a:spcPts val="300"/>
              </a:spcBef>
              <a:spcAft>
                <a:spcPts val="0"/>
              </a:spcAft>
              <a:buSzPts val="2800"/>
              <a:buChar char="•"/>
            </a:pPr>
            <a:r>
              <a:rPr lang="en-GB" dirty="0">
                <a:latin typeface="Arial"/>
                <a:ea typeface="Arial"/>
                <a:cs typeface="Arial"/>
                <a:sym typeface="Arial"/>
              </a:rPr>
              <a:t>Confidently saying goodbye to carer</a:t>
            </a:r>
            <a:endParaRPr dirty="0"/>
          </a:p>
          <a:p>
            <a:pPr marL="365125" lvl="0" indent="-255587" algn="l" rtl="0">
              <a:spcBef>
                <a:spcPts val="300"/>
              </a:spcBef>
              <a:spcAft>
                <a:spcPts val="0"/>
              </a:spcAft>
              <a:buSzPts val="2800"/>
              <a:buChar char="•"/>
            </a:pPr>
            <a:r>
              <a:rPr lang="en-GB" dirty="0">
                <a:latin typeface="Arial"/>
                <a:ea typeface="Arial"/>
                <a:cs typeface="Arial"/>
                <a:sym typeface="Arial"/>
              </a:rPr>
              <a:t>Recognising own written name</a:t>
            </a:r>
            <a:endParaRPr dirty="0"/>
          </a:p>
          <a:p>
            <a:pPr marL="365125" lvl="0" indent="-255587" algn="l" rtl="0">
              <a:spcBef>
                <a:spcPts val="300"/>
              </a:spcBef>
              <a:spcAft>
                <a:spcPts val="0"/>
              </a:spcAft>
              <a:buSzPts val="2800"/>
              <a:buChar char="•"/>
            </a:pPr>
            <a:r>
              <a:rPr lang="en-GB" dirty="0">
                <a:latin typeface="Arial"/>
                <a:ea typeface="Arial"/>
                <a:cs typeface="Arial"/>
                <a:sym typeface="Arial"/>
              </a:rPr>
              <a:t>Reading and enjoying stories and nursery rhymes with your child</a:t>
            </a:r>
            <a:endParaRPr dirty="0"/>
          </a:p>
          <a:p>
            <a:pPr marL="365125" lvl="0" indent="-255587" algn="l" rtl="0">
              <a:spcBef>
                <a:spcPts val="300"/>
              </a:spcBef>
              <a:spcAft>
                <a:spcPts val="0"/>
              </a:spcAft>
              <a:buSzPts val="2800"/>
              <a:buChar char="•"/>
            </a:pPr>
            <a:r>
              <a:rPr lang="en-GB" dirty="0" err="1" smtClean="0">
                <a:latin typeface="Arial"/>
                <a:ea typeface="Arial"/>
                <a:cs typeface="Arial"/>
                <a:sym typeface="Arial"/>
              </a:rPr>
              <a:t>Subitising</a:t>
            </a:r>
            <a:r>
              <a:rPr lang="en-GB" dirty="0" smtClean="0">
                <a:latin typeface="Arial"/>
                <a:ea typeface="Arial"/>
                <a:cs typeface="Arial"/>
                <a:sym typeface="Arial"/>
              </a:rPr>
              <a:t> and noticing everything </a:t>
            </a:r>
            <a:r>
              <a:rPr lang="en-GB" dirty="0">
                <a:latin typeface="Arial"/>
                <a:ea typeface="Arial"/>
                <a:cs typeface="Arial"/>
                <a:sym typeface="Arial"/>
              </a:rPr>
              <a:t>and </a:t>
            </a:r>
            <a:r>
              <a:rPr lang="en-GB" dirty="0" smtClean="0">
                <a:latin typeface="Arial"/>
                <a:ea typeface="Arial"/>
                <a:cs typeface="Arial"/>
                <a:sym typeface="Arial"/>
              </a:rPr>
              <a:t>everywhere, maths is all around us!</a:t>
            </a:r>
            <a:endParaRPr dirty="0"/>
          </a:p>
        </p:txBody>
      </p:sp>
      <p:pic>
        <p:nvPicPr>
          <p:cNvPr id="2" name="Picture 1"/>
          <p:cNvPicPr>
            <a:picLocks noChangeAspect="1"/>
          </p:cNvPicPr>
          <p:nvPr/>
        </p:nvPicPr>
        <p:blipFill>
          <a:blip r:embed="rId3"/>
          <a:stretch>
            <a:fillRect/>
          </a:stretch>
        </p:blipFill>
        <p:spPr>
          <a:xfrm>
            <a:off x="7006503" y="5596103"/>
            <a:ext cx="1583315" cy="113507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title"/>
          </p:nvPr>
        </p:nvSpPr>
        <p:spPr>
          <a:xfrm>
            <a:off x="251520" y="476672"/>
            <a:ext cx="8640960" cy="6842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4400">
                <a:latin typeface="Arial"/>
                <a:ea typeface="Arial"/>
                <a:cs typeface="Arial"/>
                <a:sym typeface="Arial"/>
              </a:rPr>
              <a:t>Learning in the Foundation Stage</a:t>
            </a:r>
            <a:endParaRPr/>
          </a:p>
        </p:txBody>
      </p:sp>
      <p:sp>
        <p:nvSpPr>
          <p:cNvPr id="131" name="Google Shape;131;p2"/>
          <p:cNvSpPr txBox="1">
            <a:spLocks noGrp="1"/>
          </p:cNvSpPr>
          <p:nvPr>
            <p:ph type="body" idx="1"/>
          </p:nvPr>
        </p:nvSpPr>
        <p:spPr>
          <a:xfrm>
            <a:off x="323528" y="1196752"/>
            <a:ext cx="8496944" cy="5661248"/>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Font typeface="Georgia"/>
              <a:buNone/>
            </a:pPr>
            <a:r>
              <a:rPr lang="en-GB">
                <a:latin typeface="Arial"/>
                <a:ea typeface="Arial"/>
                <a:cs typeface="Arial"/>
                <a:sym typeface="Arial"/>
              </a:rPr>
              <a:t>At HCIS we follow the Early Years Foundation Stage framework (EYFS). There are 3 </a:t>
            </a:r>
            <a:r>
              <a:rPr lang="en-GB" b="1">
                <a:latin typeface="Arial"/>
                <a:ea typeface="Arial"/>
                <a:cs typeface="Arial"/>
                <a:sym typeface="Arial"/>
              </a:rPr>
              <a:t>prime</a:t>
            </a:r>
            <a:r>
              <a:rPr lang="en-GB">
                <a:latin typeface="Arial"/>
                <a:ea typeface="Arial"/>
                <a:cs typeface="Arial"/>
                <a:sym typeface="Arial"/>
              </a:rPr>
              <a:t> areas and 4 </a:t>
            </a:r>
            <a:r>
              <a:rPr lang="en-GB" b="1">
                <a:latin typeface="Arial"/>
                <a:ea typeface="Arial"/>
                <a:cs typeface="Arial"/>
                <a:sym typeface="Arial"/>
              </a:rPr>
              <a:t>specific</a:t>
            </a:r>
            <a:r>
              <a:rPr lang="en-GB">
                <a:latin typeface="Arial"/>
                <a:ea typeface="Arial"/>
                <a:cs typeface="Arial"/>
                <a:sym typeface="Arial"/>
              </a:rPr>
              <a:t> areas learning.</a:t>
            </a:r>
            <a:endParaRPr/>
          </a:p>
          <a:p>
            <a:pPr marL="365125" lvl="0" indent="-255587" algn="l" rtl="0">
              <a:spcBef>
                <a:spcPts val="300"/>
              </a:spcBef>
              <a:spcAft>
                <a:spcPts val="0"/>
              </a:spcAft>
              <a:buSzPts val="2800"/>
              <a:buFont typeface="Georgia"/>
              <a:buNone/>
            </a:pPr>
            <a:r>
              <a:rPr lang="en-GB" b="1" u="sng">
                <a:latin typeface="Arial"/>
                <a:ea typeface="Arial"/>
                <a:cs typeface="Arial"/>
                <a:sym typeface="Arial"/>
              </a:rPr>
              <a:t>Prime Areas</a:t>
            </a:r>
            <a:endParaRPr/>
          </a:p>
          <a:p>
            <a:pPr marL="365125" lvl="0" indent="-255587" algn="l" rtl="0">
              <a:spcBef>
                <a:spcPts val="300"/>
              </a:spcBef>
              <a:spcAft>
                <a:spcPts val="0"/>
              </a:spcAft>
              <a:buSzPts val="2800"/>
              <a:buChar char="•"/>
            </a:pPr>
            <a:r>
              <a:rPr lang="en-GB">
                <a:latin typeface="Arial"/>
                <a:ea typeface="Arial"/>
                <a:cs typeface="Arial"/>
                <a:sym typeface="Arial"/>
              </a:rPr>
              <a:t>Personal, Social and Emotional Development</a:t>
            </a:r>
            <a:endParaRPr/>
          </a:p>
          <a:p>
            <a:pPr marL="365125" lvl="0" indent="-255587" algn="l" rtl="0">
              <a:spcBef>
                <a:spcPts val="300"/>
              </a:spcBef>
              <a:spcAft>
                <a:spcPts val="0"/>
              </a:spcAft>
              <a:buSzPts val="2800"/>
              <a:buChar char="•"/>
            </a:pPr>
            <a:r>
              <a:rPr lang="en-GB">
                <a:latin typeface="Arial"/>
                <a:ea typeface="Arial"/>
                <a:cs typeface="Arial"/>
                <a:sym typeface="Arial"/>
              </a:rPr>
              <a:t>Communication and Language Development</a:t>
            </a:r>
            <a:endParaRPr/>
          </a:p>
          <a:p>
            <a:pPr marL="365125" lvl="0" indent="-255587" algn="l" rtl="0">
              <a:spcBef>
                <a:spcPts val="300"/>
              </a:spcBef>
              <a:spcAft>
                <a:spcPts val="0"/>
              </a:spcAft>
              <a:buSzPts val="2800"/>
              <a:buChar char="•"/>
            </a:pPr>
            <a:r>
              <a:rPr lang="en-GB">
                <a:latin typeface="Arial"/>
                <a:ea typeface="Arial"/>
                <a:cs typeface="Arial"/>
                <a:sym typeface="Arial"/>
              </a:rPr>
              <a:t>Physical Development</a:t>
            </a:r>
            <a:endParaRPr/>
          </a:p>
          <a:p>
            <a:pPr marL="365125" lvl="0" indent="-255587" algn="l" rtl="0">
              <a:spcBef>
                <a:spcPts val="300"/>
              </a:spcBef>
              <a:spcAft>
                <a:spcPts val="0"/>
              </a:spcAft>
              <a:buSzPts val="2800"/>
              <a:buNone/>
            </a:pPr>
            <a:r>
              <a:rPr lang="en-GB" b="1" u="sng">
                <a:latin typeface="Arial"/>
                <a:ea typeface="Arial"/>
                <a:cs typeface="Arial"/>
                <a:sym typeface="Arial"/>
              </a:rPr>
              <a:t>Specific Areas</a:t>
            </a:r>
            <a:endParaRPr/>
          </a:p>
          <a:p>
            <a:pPr marL="365125" lvl="0" indent="-255587" algn="l" rtl="0">
              <a:spcBef>
                <a:spcPts val="300"/>
              </a:spcBef>
              <a:spcAft>
                <a:spcPts val="0"/>
              </a:spcAft>
              <a:buSzPts val="2800"/>
              <a:buChar char="•"/>
            </a:pPr>
            <a:r>
              <a:rPr lang="en-GB">
                <a:latin typeface="Arial"/>
                <a:ea typeface="Arial"/>
                <a:cs typeface="Arial"/>
                <a:sym typeface="Arial"/>
              </a:rPr>
              <a:t>Literacy</a:t>
            </a:r>
            <a:endParaRPr/>
          </a:p>
          <a:p>
            <a:pPr marL="365125" lvl="0" indent="-255587" algn="l" rtl="0">
              <a:spcBef>
                <a:spcPts val="300"/>
              </a:spcBef>
              <a:spcAft>
                <a:spcPts val="0"/>
              </a:spcAft>
              <a:buSzPts val="2800"/>
              <a:buChar char="•"/>
            </a:pPr>
            <a:r>
              <a:rPr lang="en-GB">
                <a:latin typeface="Arial"/>
                <a:ea typeface="Arial"/>
                <a:cs typeface="Arial"/>
                <a:sym typeface="Arial"/>
              </a:rPr>
              <a:t>Mathematics</a:t>
            </a:r>
            <a:endParaRPr/>
          </a:p>
          <a:p>
            <a:pPr marL="365125" lvl="0" indent="-255587" algn="l" rtl="0">
              <a:spcBef>
                <a:spcPts val="300"/>
              </a:spcBef>
              <a:spcAft>
                <a:spcPts val="0"/>
              </a:spcAft>
              <a:buSzPts val="2800"/>
              <a:buChar char="•"/>
            </a:pPr>
            <a:r>
              <a:rPr lang="en-GB">
                <a:latin typeface="Arial"/>
                <a:ea typeface="Arial"/>
                <a:cs typeface="Arial"/>
                <a:sym typeface="Arial"/>
              </a:rPr>
              <a:t>Understanding the World</a:t>
            </a:r>
            <a:endParaRPr/>
          </a:p>
          <a:p>
            <a:pPr marL="365125" lvl="0" indent="-255587" algn="l" rtl="0">
              <a:spcBef>
                <a:spcPts val="300"/>
              </a:spcBef>
              <a:spcAft>
                <a:spcPts val="0"/>
              </a:spcAft>
              <a:buSzPts val="2800"/>
              <a:buChar char="•"/>
            </a:pPr>
            <a:r>
              <a:rPr lang="en-GB">
                <a:latin typeface="Arial"/>
                <a:ea typeface="Arial"/>
                <a:cs typeface="Arial"/>
                <a:sym typeface="Arial"/>
              </a:rPr>
              <a:t>Expressive Arts and Design</a:t>
            </a:r>
            <a:endParaRPr/>
          </a:p>
          <a:p>
            <a:pPr marL="365125" lvl="0" indent="-77787" algn="l" rtl="0">
              <a:spcBef>
                <a:spcPts val="300"/>
              </a:spcBef>
              <a:spcAft>
                <a:spcPts val="0"/>
              </a:spcAft>
              <a:buSzPts val="2800"/>
              <a:buNone/>
            </a:pPr>
            <a:endParaRPr>
              <a:latin typeface="Arial"/>
              <a:ea typeface="Arial"/>
              <a:cs typeface="Arial"/>
              <a:sym typeface="Arial"/>
            </a:endParaRPr>
          </a:p>
          <a:p>
            <a:pPr marL="365125" lvl="0" indent="-77787" algn="l" rtl="0">
              <a:spcBef>
                <a:spcPts val="300"/>
              </a:spcBef>
              <a:spcAft>
                <a:spcPts val="0"/>
              </a:spcAft>
              <a:buSzPts val="2800"/>
              <a:buNone/>
            </a:pPr>
            <a:endParaRPr>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Things to bring to school:</a:t>
            </a:r>
            <a:endParaRPr/>
          </a:p>
        </p:txBody>
      </p:sp>
      <p:sp>
        <p:nvSpPr>
          <p:cNvPr id="266" name="Google Shape;266;p19"/>
          <p:cNvSpPr txBox="1">
            <a:spLocks noGrp="1"/>
          </p:cNvSpPr>
          <p:nvPr>
            <p:ph type="body" idx="1"/>
          </p:nvPr>
        </p:nvSpPr>
        <p:spPr>
          <a:xfrm>
            <a:off x="251520" y="1268759"/>
            <a:ext cx="5040560" cy="4942575"/>
          </a:xfrm>
          <a:prstGeom prst="rect">
            <a:avLst/>
          </a:prstGeom>
          <a:noFill/>
          <a:ln>
            <a:noFill/>
          </a:ln>
        </p:spPr>
        <p:txBody>
          <a:bodyPr spcFirstLastPara="1" wrap="square" lIns="91425" tIns="45700" rIns="91425" bIns="45700" anchor="t" anchorCtr="0">
            <a:noAutofit/>
          </a:bodyPr>
          <a:lstStyle/>
          <a:p>
            <a:pPr marL="365125" lvl="0" indent="-255587" algn="l" rtl="0">
              <a:lnSpc>
                <a:spcPct val="90000"/>
              </a:lnSpc>
              <a:spcBef>
                <a:spcPts val="0"/>
              </a:spcBef>
              <a:spcAft>
                <a:spcPts val="0"/>
              </a:spcAft>
              <a:buSzPts val="2400"/>
              <a:buChar char="•"/>
            </a:pPr>
            <a:r>
              <a:rPr lang="en-GB" sz="2400" dirty="0">
                <a:latin typeface="Arial"/>
                <a:ea typeface="Arial"/>
                <a:cs typeface="Arial"/>
                <a:sym typeface="Arial"/>
              </a:rPr>
              <a:t>A named bottle of </a:t>
            </a:r>
            <a:r>
              <a:rPr lang="en-GB" sz="2400" b="1" dirty="0">
                <a:latin typeface="Arial"/>
                <a:ea typeface="Arial"/>
                <a:cs typeface="Arial"/>
                <a:sym typeface="Arial"/>
              </a:rPr>
              <a:t>water</a:t>
            </a:r>
            <a:r>
              <a:rPr lang="en-GB" sz="2400" dirty="0">
                <a:latin typeface="Arial"/>
                <a:ea typeface="Arial"/>
                <a:cs typeface="Arial"/>
                <a:sym typeface="Arial"/>
              </a:rPr>
              <a:t>.</a:t>
            </a:r>
            <a:endParaRPr dirty="0"/>
          </a:p>
          <a:p>
            <a:pPr marL="365125" lvl="0" indent="-255587" algn="l" rtl="0">
              <a:lnSpc>
                <a:spcPct val="90000"/>
              </a:lnSpc>
              <a:spcBef>
                <a:spcPts val="300"/>
              </a:spcBef>
              <a:spcAft>
                <a:spcPts val="0"/>
              </a:spcAft>
              <a:buSzPts val="2400"/>
              <a:buChar char="•"/>
            </a:pPr>
            <a:r>
              <a:rPr lang="en-GB" sz="2400" dirty="0">
                <a:latin typeface="Arial"/>
                <a:ea typeface="Arial"/>
                <a:cs typeface="Arial"/>
                <a:sym typeface="Arial"/>
              </a:rPr>
              <a:t>A warm coat, hat and gloves in cold or mild weather.</a:t>
            </a:r>
            <a:endParaRPr dirty="0"/>
          </a:p>
          <a:p>
            <a:pPr marL="365125" lvl="0" indent="-255587" algn="l" rtl="0">
              <a:lnSpc>
                <a:spcPct val="90000"/>
              </a:lnSpc>
              <a:spcBef>
                <a:spcPts val="300"/>
              </a:spcBef>
              <a:spcAft>
                <a:spcPts val="0"/>
              </a:spcAft>
              <a:buSzPts val="2400"/>
              <a:buChar char="•"/>
            </a:pPr>
            <a:r>
              <a:rPr lang="en-GB" sz="2400" dirty="0">
                <a:latin typeface="Arial"/>
                <a:ea typeface="Arial"/>
                <a:cs typeface="Arial"/>
                <a:sym typeface="Arial"/>
              </a:rPr>
              <a:t>Wellies that will stay at school - we play outside in all weathers.</a:t>
            </a:r>
            <a:endParaRPr dirty="0"/>
          </a:p>
          <a:p>
            <a:pPr marL="365125" lvl="0" indent="-255587" algn="l" rtl="0">
              <a:lnSpc>
                <a:spcPct val="90000"/>
              </a:lnSpc>
              <a:spcBef>
                <a:spcPts val="300"/>
              </a:spcBef>
              <a:spcAft>
                <a:spcPts val="0"/>
              </a:spcAft>
              <a:buSzPts val="2400"/>
              <a:buChar char="•"/>
            </a:pPr>
            <a:r>
              <a:rPr lang="en-GB" sz="2400" dirty="0">
                <a:latin typeface="Arial"/>
                <a:ea typeface="Arial"/>
                <a:cs typeface="Arial"/>
                <a:sym typeface="Arial"/>
              </a:rPr>
              <a:t>A waterproof coat with hood in mild weather.</a:t>
            </a:r>
            <a:endParaRPr dirty="0"/>
          </a:p>
          <a:p>
            <a:pPr marL="365125" lvl="0" indent="-255587" algn="l" rtl="0">
              <a:lnSpc>
                <a:spcPct val="90000"/>
              </a:lnSpc>
              <a:spcBef>
                <a:spcPts val="300"/>
              </a:spcBef>
              <a:spcAft>
                <a:spcPts val="0"/>
              </a:spcAft>
              <a:buSzPts val="2400"/>
              <a:buChar char="•"/>
            </a:pPr>
            <a:r>
              <a:rPr lang="en-GB" sz="2400" dirty="0">
                <a:latin typeface="Arial"/>
                <a:ea typeface="Arial"/>
                <a:cs typeface="Arial"/>
                <a:sym typeface="Arial"/>
              </a:rPr>
              <a:t>A sun hat in hot weather.</a:t>
            </a:r>
            <a:endParaRPr dirty="0"/>
          </a:p>
          <a:p>
            <a:pPr marL="365125" lvl="0" indent="-255587" algn="l" rtl="0">
              <a:lnSpc>
                <a:spcPct val="90000"/>
              </a:lnSpc>
              <a:spcBef>
                <a:spcPts val="300"/>
              </a:spcBef>
              <a:spcAft>
                <a:spcPts val="0"/>
              </a:spcAft>
              <a:buSzPts val="2400"/>
              <a:buChar char="•"/>
            </a:pPr>
            <a:r>
              <a:rPr lang="en-GB" sz="2400" dirty="0">
                <a:latin typeface="Arial"/>
                <a:ea typeface="Arial"/>
                <a:cs typeface="Arial"/>
                <a:sym typeface="Arial"/>
              </a:rPr>
              <a:t>Book bags every day </a:t>
            </a:r>
            <a:endParaRPr dirty="0"/>
          </a:p>
          <a:p>
            <a:pPr marL="109537" lvl="0" indent="0" algn="l" rtl="0">
              <a:lnSpc>
                <a:spcPct val="90000"/>
              </a:lnSpc>
              <a:spcBef>
                <a:spcPts val="300"/>
              </a:spcBef>
              <a:spcAft>
                <a:spcPts val="0"/>
              </a:spcAft>
              <a:buSzPts val="2400"/>
              <a:buNone/>
            </a:pPr>
            <a:r>
              <a:rPr lang="en-GB" sz="2400" dirty="0">
                <a:latin typeface="Arial"/>
                <a:ea typeface="Arial"/>
                <a:cs typeface="Arial"/>
                <a:sym typeface="Arial"/>
              </a:rPr>
              <a:t>(no rucksacks).</a:t>
            </a:r>
            <a:endParaRPr sz="2400" dirty="0">
              <a:latin typeface="Arial"/>
              <a:ea typeface="Arial"/>
              <a:cs typeface="Arial"/>
              <a:sym typeface="Arial"/>
            </a:endParaRPr>
          </a:p>
          <a:p>
            <a:pPr marL="365125" lvl="0" indent="-255587" algn="l" rtl="0">
              <a:lnSpc>
                <a:spcPct val="90000"/>
              </a:lnSpc>
              <a:spcBef>
                <a:spcPts val="300"/>
              </a:spcBef>
              <a:spcAft>
                <a:spcPts val="0"/>
              </a:spcAft>
              <a:buSzPts val="2400"/>
              <a:buChar char="•"/>
            </a:pPr>
            <a:r>
              <a:rPr lang="en-GB" sz="2400" dirty="0">
                <a:latin typeface="Arial"/>
                <a:ea typeface="Arial"/>
                <a:cs typeface="Arial"/>
                <a:sym typeface="Arial"/>
              </a:rPr>
              <a:t>On P.E. day, the children will come to school dressed in their P.E. </a:t>
            </a:r>
            <a:r>
              <a:rPr lang="en-GB" sz="2400" dirty="0" smtClean="0">
                <a:latin typeface="Arial"/>
                <a:ea typeface="Arial"/>
                <a:cs typeface="Arial"/>
                <a:sym typeface="Arial"/>
              </a:rPr>
              <a:t>kits Tuesday’s and </a:t>
            </a:r>
            <a:endParaRPr dirty="0"/>
          </a:p>
          <a:p>
            <a:pPr marL="365125" lvl="0" indent="-103187" algn="l" rtl="0">
              <a:lnSpc>
                <a:spcPct val="90000"/>
              </a:lnSpc>
              <a:spcBef>
                <a:spcPts val="300"/>
              </a:spcBef>
              <a:spcAft>
                <a:spcPts val="0"/>
              </a:spcAft>
              <a:buSzPts val="2400"/>
              <a:buNone/>
            </a:pPr>
            <a:endParaRPr sz="2400" dirty="0">
              <a:latin typeface="Arial"/>
              <a:ea typeface="Arial"/>
              <a:cs typeface="Arial"/>
              <a:sym typeface="Arial"/>
            </a:endParaRPr>
          </a:p>
        </p:txBody>
      </p:sp>
      <p:pic>
        <p:nvPicPr>
          <p:cNvPr id="267" name="Google Shape;267;p19" descr="Fleece Gloves">
            <a:hlinkClick r:id="rId3"/>
          </p:cNvPr>
          <p:cNvPicPr preferRelativeResize="0"/>
          <p:nvPr/>
        </p:nvPicPr>
        <p:blipFill rotWithShape="1">
          <a:blip r:embed="rId4">
            <a:alphaModFix/>
          </a:blip>
          <a:srcRect/>
          <a:stretch/>
        </p:blipFill>
        <p:spPr>
          <a:xfrm>
            <a:off x="5534743" y="1268759"/>
            <a:ext cx="1300771" cy="1548537"/>
          </a:xfrm>
          <a:prstGeom prst="rect">
            <a:avLst/>
          </a:prstGeom>
          <a:noFill/>
          <a:ln>
            <a:noFill/>
          </a:ln>
        </p:spPr>
      </p:pic>
      <p:pic>
        <p:nvPicPr>
          <p:cNvPr id="268" name="Google Shape;268;p19" descr="Fleece Scarf">
            <a:hlinkClick r:id="rId5"/>
          </p:cNvPr>
          <p:cNvPicPr preferRelativeResize="0"/>
          <p:nvPr/>
        </p:nvPicPr>
        <p:blipFill rotWithShape="1">
          <a:blip r:embed="rId6">
            <a:alphaModFix/>
          </a:blip>
          <a:srcRect/>
          <a:stretch/>
        </p:blipFill>
        <p:spPr>
          <a:xfrm>
            <a:off x="7019925" y="692150"/>
            <a:ext cx="1600200" cy="1905000"/>
          </a:xfrm>
          <a:prstGeom prst="rect">
            <a:avLst/>
          </a:prstGeom>
          <a:noFill/>
          <a:ln>
            <a:noFill/>
          </a:ln>
        </p:spPr>
      </p:pic>
      <p:pic>
        <p:nvPicPr>
          <p:cNvPr id="269" name="Google Shape;269;p19" descr="Fleece Hat">
            <a:hlinkClick r:id="rId7"/>
          </p:cNvPr>
          <p:cNvPicPr preferRelativeResize="0"/>
          <p:nvPr/>
        </p:nvPicPr>
        <p:blipFill rotWithShape="1">
          <a:blip r:embed="rId8">
            <a:alphaModFix/>
          </a:blip>
          <a:srcRect/>
          <a:stretch/>
        </p:blipFill>
        <p:spPr>
          <a:xfrm>
            <a:off x="5508451" y="2889981"/>
            <a:ext cx="1647825" cy="1905000"/>
          </a:xfrm>
          <a:prstGeom prst="rect">
            <a:avLst/>
          </a:prstGeom>
          <a:noFill/>
          <a:ln>
            <a:noFill/>
          </a:ln>
        </p:spPr>
      </p:pic>
      <p:pic>
        <p:nvPicPr>
          <p:cNvPr id="270" name="Google Shape;270;p19" descr="Baseball Cap">
            <a:hlinkClick r:id="rId9"/>
          </p:cNvPr>
          <p:cNvPicPr preferRelativeResize="0"/>
          <p:nvPr/>
        </p:nvPicPr>
        <p:blipFill rotWithShape="1">
          <a:blip r:embed="rId10">
            <a:alphaModFix/>
          </a:blip>
          <a:srcRect/>
          <a:stretch/>
        </p:blipFill>
        <p:spPr>
          <a:xfrm>
            <a:off x="7457446" y="2597150"/>
            <a:ext cx="1347090" cy="1557329"/>
          </a:xfrm>
          <a:prstGeom prst="rect">
            <a:avLst/>
          </a:prstGeom>
          <a:noFill/>
          <a:ln>
            <a:noFill/>
          </a:ln>
        </p:spPr>
      </p:pic>
      <p:pic>
        <p:nvPicPr>
          <p:cNvPr id="271" name="Google Shape;271;p19" descr="http://upload.wikimedia.org/wikipedia/commons/thumb/0/07/Multi-use_water_bottle.JPG/250px-Multi-use_water_bottle.JPG">
            <a:hlinkClick r:id="rId11"/>
          </p:cNvPr>
          <p:cNvPicPr preferRelativeResize="0"/>
          <p:nvPr/>
        </p:nvPicPr>
        <p:blipFill rotWithShape="1">
          <a:blip r:embed="rId12">
            <a:alphaModFix/>
          </a:blip>
          <a:srcRect/>
          <a:stretch/>
        </p:blipFill>
        <p:spPr>
          <a:xfrm>
            <a:off x="6767580" y="4573558"/>
            <a:ext cx="2109645" cy="1586453"/>
          </a:xfrm>
          <a:prstGeom prst="rect">
            <a:avLst/>
          </a:prstGeom>
          <a:noFill/>
          <a:ln>
            <a:noFill/>
          </a:ln>
        </p:spPr>
      </p:pic>
      <p:sp>
        <p:nvSpPr>
          <p:cNvPr id="272" name="Google Shape;272;p19"/>
          <p:cNvSpPr txBox="1"/>
          <p:nvPr/>
        </p:nvSpPr>
        <p:spPr>
          <a:xfrm>
            <a:off x="1636996" y="6211335"/>
            <a:ext cx="5904656"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3600" b="1">
                <a:solidFill>
                  <a:schemeClr val="dk1"/>
                </a:solidFill>
                <a:latin typeface="Arial"/>
                <a:ea typeface="Arial"/>
                <a:cs typeface="Arial"/>
                <a:sym typeface="Arial"/>
              </a:rPr>
              <a:t>Please name all items!</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0"/>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Any questions or concerns</a:t>
            </a:r>
            <a:endParaRPr/>
          </a:p>
        </p:txBody>
      </p:sp>
      <p:sp>
        <p:nvSpPr>
          <p:cNvPr id="278" name="Google Shape;278;p20"/>
          <p:cNvSpPr txBox="1">
            <a:spLocks noGrp="1"/>
          </p:cNvSpPr>
          <p:nvPr>
            <p:ph type="body" idx="1"/>
          </p:nvPr>
        </p:nvSpPr>
        <p:spPr>
          <a:xfrm>
            <a:off x="611560" y="1412776"/>
            <a:ext cx="7958138" cy="4752528"/>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400"/>
              <a:buChar char="•"/>
            </a:pPr>
            <a:r>
              <a:rPr lang="en-GB" sz="2400" dirty="0">
                <a:latin typeface="Arial"/>
                <a:ea typeface="Arial"/>
                <a:cs typeface="Arial"/>
                <a:sym typeface="Arial"/>
              </a:rPr>
              <a:t>There will always be time for you to talk to the class teacher or the class teaching </a:t>
            </a:r>
            <a:r>
              <a:rPr lang="en-GB" sz="2400" dirty="0" smtClean="0">
                <a:latin typeface="Arial"/>
                <a:ea typeface="Arial"/>
                <a:cs typeface="Arial"/>
                <a:sym typeface="Arial"/>
              </a:rPr>
              <a:t>assistants </a:t>
            </a:r>
            <a:r>
              <a:rPr lang="en-GB" sz="2400" dirty="0">
                <a:latin typeface="Arial"/>
                <a:ea typeface="Arial"/>
                <a:cs typeface="Arial"/>
                <a:sym typeface="Arial"/>
              </a:rPr>
              <a:t>about any  questions or worries you may have... No matter how big or small.</a:t>
            </a:r>
            <a:endParaRPr dirty="0"/>
          </a:p>
          <a:p>
            <a:pPr marL="365125" lvl="0" indent="-103187" algn="l" rtl="0">
              <a:spcBef>
                <a:spcPts val="300"/>
              </a:spcBef>
              <a:spcAft>
                <a:spcPts val="0"/>
              </a:spcAft>
              <a:buSzPts val="2400"/>
              <a:buNone/>
            </a:pPr>
            <a:endParaRPr sz="2400" dirty="0">
              <a:latin typeface="Arial"/>
              <a:ea typeface="Arial"/>
              <a:cs typeface="Arial"/>
              <a:sym typeface="Arial"/>
            </a:endParaRPr>
          </a:p>
          <a:p>
            <a:pPr marL="365125" lvl="0" indent="-255587" algn="l" rtl="0">
              <a:spcBef>
                <a:spcPts val="300"/>
              </a:spcBef>
              <a:spcAft>
                <a:spcPts val="0"/>
              </a:spcAft>
              <a:buSzPts val="2400"/>
              <a:buChar char="•"/>
            </a:pPr>
            <a:r>
              <a:rPr lang="en-GB" sz="2400" dirty="0">
                <a:latin typeface="Arial"/>
                <a:ea typeface="Arial"/>
                <a:cs typeface="Arial"/>
                <a:sym typeface="Arial"/>
              </a:rPr>
              <a:t>The best time to catch us is after school for a short chat/meeting or make an appointment through the school office if you feel you require a longer meeting.</a:t>
            </a:r>
            <a:endParaRPr dirty="0"/>
          </a:p>
          <a:p>
            <a:pPr marL="109537" lvl="0" indent="0" algn="l" rtl="0">
              <a:spcBef>
                <a:spcPts val="300"/>
              </a:spcBef>
              <a:spcAft>
                <a:spcPts val="0"/>
              </a:spcAft>
              <a:buSzPts val="2400"/>
              <a:buNone/>
            </a:pPr>
            <a:endParaRPr sz="2400" dirty="0">
              <a:latin typeface="Arial"/>
              <a:ea typeface="Arial"/>
              <a:cs typeface="Arial"/>
              <a:sym typeface="Arial"/>
            </a:endParaRPr>
          </a:p>
        </p:txBody>
      </p:sp>
      <p:pic>
        <p:nvPicPr>
          <p:cNvPr id="279" name="Google Shape;279;p20" descr="C:\Users\Stacey\AppData\Local\Microsoft\Windows\Temporary Internet Files\Content.IE5\NSDQ784Q\MM900336396[1].gif"/>
          <p:cNvPicPr preferRelativeResize="0"/>
          <p:nvPr/>
        </p:nvPicPr>
        <p:blipFill rotWithShape="1">
          <a:blip r:embed="rId3">
            <a:alphaModFix/>
          </a:blip>
          <a:srcRect/>
          <a:stretch/>
        </p:blipFill>
        <p:spPr>
          <a:xfrm>
            <a:off x="7740352" y="5748338"/>
            <a:ext cx="1109662" cy="11096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251520" y="476672"/>
            <a:ext cx="8640960" cy="6842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4400">
                <a:latin typeface="Arial"/>
                <a:ea typeface="Arial"/>
                <a:cs typeface="Arial"/>
                <a:sym typeface="Arial"/>
              </a:rPr>
              <a:t>Learning in the Foundation Stage</a:t>
            </a:r>
            <a:endParaRPr/>
          </a:p>
        </p:txBody>
      </p:sp>
      <p:sp>
        <p:nvSpPr>
          <p:cNvPr id="137" name="Google Shape;137;p3"/>
          <p:cNvSpPr txBox="1">
            <a:spLocks noGrp="1"/>
          </p:cNvSpPr>
          <p:nvPr>
            <p:ph type="body" idx="1"/>
          </p:nvPr>
        </p:nvSpPr>
        <p:spPr>
          <a:xfrm>
            <a:off x="323528" y="1196752"/>
            <a:ext cx="8496944" cy="5472608"/>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Font typeface="Georgia"/>
              <a:buNone/>
            </a:pPr>
            <a:r>
              <a:rPr lang="en-GB">
                <a:latin typeface="Arial"/>
                <a:ea typeface="Arial"/>
                <a:cs typeface="Arial"/>
                <a:sym typeface="Arial"/>
              </a:rPr>
              <a:t>There is also a strong focus on developing the characteristics of effective learning, which are:</a:t>
            </a:r>
            <a:endParaRPr/>
          </a:p>
          <a:p>
            <a:pPr marL="365125" lvl="0" indent="-255587" algn="l" rtl="0">
              <a:spcBef>
                <a:spcPts val="300"/>
              </a:spcBef>
              <a:spcAft>
                <a:spcPts val="0"/>
              </a:spcAft>
              <a:buSzPts val="2200"/>
              <a:buFont typeface="Georgia"/>
              <a:buNone/>
            </a:pPr>
            <a:r>
              <a:rPr lang="en-GB" sz="2200" b="1" u="sng">
                <a:latin typeface="Arial"/>
                <a:ea typeface="Arial"/>
                <a:cs typeface="Arial"/>
                <a:sym typeface="Arial"/>
              </a:rPr>
              <a:t>Playing and exploring – engagement</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Finding out and exploring</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Playing with what they know</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Being willing to have a go</a:t>
            </a:r>
            <a:endParaRPr/>
          </a:p>
          <a:p>
            <a:pPr marL="365125" lvl="0" indent="-255587" algn="l" rtl="0">
              <a:spcBef>
                <a:spcPts val="300"/>
              </a:spcBef>
              <a:spcAft>
                <a:spcPts val="0"/>
              </a:spcAft>
              <a:buSzPts val="2200"/>
              <a:buFont typeface="Georgia"/>
              <a:buNone/>
            </a:pPr>
            <a:r>
              <a:rPr lang="en-GB" sz="2200" b="1" u="sng">
                <a:latin typeface="Arial"/>
                <a:ea typeface="Arial"/>
                <a:cs typeface="Arial"/>
                <a:sym typeface="Arial"/>
              </a:rPr>
              <a:t>Active learning – motivation</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Being involved and concentrating</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Keeping trying</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Enjoying achieving what they set out to do</a:t>
            </a:r>
            <a:endParaRPr sz="2200">
              <a:latin typeface="Arial"/>
              <a:ea typeface="Arial"/>
              <a:cs typeface="Arial"/>
              <a:sym typeface="Arial"/>
            </a:endParaRPr>
          </a:p>
          <a:p>
            <a:pPr marL="365125" lvl="0" indent="-255587" algn="l" rtl="0">
              <a:spcBef>
                <a:spcPts val="300"/>
              </a:spcBef>
              <a:spcAft>
                <a:spcPts val="0"/>
              </a:spcAft>
              <a:buSzPts val="2200"/>
              <a:buFont typeface="Georgia"/>
              <a:buNone/>
            </a:pPr>
            <a:r>
              <a:rPr lang="en-GB" sz="2200" b="1" u="sng">
                <a:latin typeface="Arial"/>
                <a:ea typeface="Arial"/>
                <a:cs typeface="Arial"/>
                <a:sym typeface="Arial"/>
              </a:rPr>
              <a:t>Creating and thinking critically</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Having their own ideas</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Making links</a:t>
            </a:r>
            <a:endParaRPr/>
          </a:p>
          <a:p>
            <a:pPr marL="365125" lvl="0" indent="-255587" algn="l" rtl="0">
              <a:spcBef>
                <a:spcPts val="300"/>
              </a:spcBef>
              <a:spcAft>
                <a:spcPts val="0"/>
              </a:spcAft>
              <a:buSzPts val="2200"/>
              <a:buFont typeface="Georgia"/>
              <a:buNone/>
            </a:pPr>
            <a:r>
              <a:rPr lang="en-GB" sz="2200">
                <a:latin typeface="Arial"/>
                <a:ea typeface="Arial"/>
                <a:cs typeface="Arial"/>
                <a:sym typeface="Arial"/>
              </a:rPr>
              <a:t>Choosing new ways to do things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p:cNvSpPr txBox="1">
            <a:spLocks noGrp="1"/>
          </p:cNvSpPr>
          <p:nvPr>
            <p:ph type="title"/>
          </p:nvPr>
        </p:nvSpPr>
        <p:spPr>
          <a:xfrm>
            <a:off x="685800" y="404813"/>
            <a:ext cx="6870700" cy="13477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Indoor and Outdoor Curriculum</a:t>
            </a:r>
            <a:endParaRPr/>
          </a:p>
        </p:txBody>
      </p:sp>
      <p:sp>
        <p:nvSpPr>
          <p:cNvPr id="143" name="Google Shape;143;p4"/>
          <p:cNvSpPr txBox="1">
            <a:spLocks noGrp="1"/>
          </p:cNvSpPr>
          <p:nvPr>
            <p:ph type="body" idx="1"/>
          </p:nvPr>
        </p:nvSpPr>
        <p:spPr>
          <a:xfrm>
            <a:off x="539750" y="1828800"/>
            <a:ext cx="4176713" cy="3657600"/>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Font typeface="Georgia"/>
              <a:buNone/>
            </a:pPr>
            <a:r>
              <a:rPr lang="en-GB"/>
              <a:t>   </a:t>
            </a:r>
            <a:r>
              <a:rPr lang="en-GB">
                <a:latin typeface="Arial"/>
                <a:ea typeface="Arial"/>
                <a:cs typeface="Arial"/>
                <a:sym typeface="Arial"/>
              </a:rPr>
              <a:t>The outdoor</a:t>
            </a:r>
            <a:endParaRPr/>
          </a:p>
          <a:p>
            <a:pPr marL="365125" lvl="0" indent="-255587" algn="l" rtl="0">
              <a:spcBef>
                <a:spcPts val="300"/>
              </a:spcBef>
              <a:spcAft>
                <a:spcPts val="0"/>
              </a:spcAft>
              <a:buSzPts val="2800"/>
              <a:buFont typeface="Georgia"/>
              <a:buNone/>
            </a:pPr>
            <a:r>
              <a:rPr lang="en-GB">
                <a:latin typeface="Arial"/>
                <a:ea typeface="Arial"/>
                <a:cs typeface="Arial"/>
                <a:sym typeface="Arial"/>
              </a:rPr>
              <a:t>   curriculum is an </a:t>
            </a:r>
            <a:r>
              <a:rPr lang="en-GB" b="1">
                <a:latin typeface="Arial"/>
                <a:ea typeface="Arial"/>
                <a:cs typeface="Arial"/>
                <a:sym typeface="Arial"/>
              </a:rPr>
              <a:t>essential</a:t>
            </a:r>
            <a:r>
              <a:rPr lang="en-GB">
                <a:latin typeface="Arial"/>
                <a:ea typeface="Arial"/>
                <a:cs typeface="Arial"/>
                <a:sym typeface="Arial"/>
              </a:rPr>
              <a:t> extension of the indoor classroom and is considered to be of equal importance.</a:t>
            </a:r>
            <a:endParaRPr/>
          </a:p>
        </p:txBody>
      </p:sp>
      <p:pic>
        <p:nvPicPr>
          <p:cNvPr id="144" name="Google Shape;144;p4"/>
          <p:cNvPicPr preferRelativeResize="0"/>
          <p:nvPr/>
        </p:nvPicPr>
        <p:blipFill rotWithShape="1">
          <a:blip r:embed="rId3">
            <a:alphaModFix/>
          </a:blip>
          <a:srcRect/>
          <a:stretch/>
        </p:blipFill>
        <p:spPr>
          <a:xfrm>
            <a:off x="4932040" y="1700808"/>
            <a:ext cx="3600400" cy="48250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title"/>
          </p:nvPr>
        </p:nvSpPr>
        <p:spPr>
          <a:xfrm>
            <a:off x="685800" y="152400"/>
            <a:ext cx="6870700" cy="10445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Outdoor learning</a:t>
            </a:r>
            <a:endParaRPr/>
          </a:p>
        </p:txBody>
      </p:sp>
      <p:pic>
        <p:nvPicPr>
          <p:cNvPr id="150" name="Google Shape;150;p5"/>
          <p:cNvPicPr preferRelativeResize="0"/>
          <p:nvPr/>
        </p:nvPicPr>
        <p:blipFill rotWithShape="1">
          <a:blip r:embed="rId3">
            <a:alphaModFix/>
          </a:blip>
          <a:srcRect/>
          <a:stretch/>
        </p:blipFill>
        <p:spPr>
          <a:xfrm>
            <a:off x="3563888" y="980728"/>
            <a:ext cx="2088232" cy="2797632"/>
          </a:xfrm>
          <a:prstGeom prst="rect">
            <a:avLst/>
          </a:prstGeom>
          <a:noFill/>
          <a:ln>
            <a:noFill/>
          </a:ln>
        </p:spPr>
      </p:pic>
      <p:pic>
        <p:nvPicPr>
          <p:cNvPr id="151" name="Google Shape;151;p5"/>
          <p:cNvPicPr preferRelativeResize="0"/>
          <p:nvPr/>
        </p:nvPicPr>
        <p:blipFill>
          <a:blip r:embed="rId4">
            <a:alphaModFix/>
          </a:blip>
          <a:stretch>
            <a:fillRect/>
          </a:stretch>
        </p:blipFill>
        <p:spPr>
          <a:xfrm>
            <a:off x="5946550" y="1093750"/>
            <a:ext cx="2797825" cy="3998700"/>
          </a:xfrm>
          <a:prstGeom prst="rect">
            <a:avLst/>
          </a:prstGeom>
          <a:noFill/>
          <a:ln>
            <a:noFill/>
          </a:ln>
        </p:spPr>
      </p:pic>
      <p:pic>
        <p:nvPicPr>
          <p:cNvPr id="152" name="Google Shape;152;p5"/>
          <p:cNvPicPr preferRelativeResize="0"/>
          <p:nvPr/>
        </p:nvPicPr>
        <p:blipFill>
          <a:blip r:embed="rId5">
            <a:alphaModFix/>
          </a:blip>
          <a:stretch>
            <a:fillRect/>
          </a:stretch>
        </p:blipFill>
        <p:spPr>
          <a:xfrm>
            <a:off x="152400" y="3930760"/>
            <a:ext cx="3283812" cy="2774840"/>
          </a:xfrm>
          <a:prstGeom prst="rect">
            <a:avLst/>
          </a:prstGeom>
          <a:noFill/>
          <a:ln>
            <a:noFill/>
          </a:ln>
        </p:spPr>
      </p:pic>
      <p:pic>
        <p:nvPicPr>
          <p:cNvPr id="153" name="Google Shape;153;p5"/>
          <p:cNvPicPr preferRelativeResize="0"/>
          <p:nvPr/>
        </p:nvPicPr>
        <p:blipFill>
          <a:blip r:embed="rId6">
            <a:alphaModFix/>
          </a:blip>
          <a:stretch>
            <a:fillRect/>
          </a:stretch>
        </p:blipFill>
        <p:spPr>
          <a:xfrm>
            <a:off x="621775" y="992111"/>
            <a:ext cx="2647701" cy="2774850"/>
          </a:xfrm>
          <a:prstGeom prst="rect">
            <a:avLst/>
          </a:prstGeom>
          <a:noFill/>
          <a:ln>
            <a:noFill/>
          </a:ln>
        </p:spPr>
      </p:pic>
      <p:pic>
        <p:nvPicPr>
          <p:cNvPr id="154" name="Google Shape;154;p5"/>
          <p:cNvPicPr preferRelativeResize="0"/>
          <p:nvPr/>
        </p:nvPicPr>
        <p:blipFill>
          <a:blip r:embed="rId7">
            <a:alphaModFix/>
          </a:blip>
          <a:stretch>
            <a:fillRect/>
          </a:stretch>
        </p:blipFill>
        <p:spPr>
          <a:xfrm>
            <a:off x="3588612" y="3930760"/>
            <a:ext cx="2205538" cy="2759871"/>
          </a:xfrm>
          <a:prstGeom prst="rect">
            <a:avLst/>
          </a:prstGeom>
          <a:noFill/>
          <a:ln>
            <a:noFill/>
          </a:ln>
        </p:spPr>
      </p:pic>
      <p:pic>
        <p:nvPicPr>
          <p:cNvPr id="155" name="Google Shape;155;p5"/>
          <p:cNvPicPr preferRelativeResize="0"/>
          <p:nvPr/>
        </p:nvPicPr>
        <p:blipFill>
          <a:blip r:embed="rId8">
            <a:alphaModFix/>
          </a:blip>
          <a:stretch>
            <a:fillRect/>
          </a:stretch>
        </p:blipFill>
        <p:spPr>
          <a:xfrm>
            <a:off x="5946548" y="5241575"/>
            <a:ext cx="1788275" cy="1449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ctrTitle"/>
          </p:nvPr>
        </p:nvSpPr>
        <p:spPr>
          <a:xfrm>
            <a:off x="608013" y="-387350"/>
            <a:ext cx="7777162" cy="14351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GB" sz="5400">
                <a:latin typeface="Arial"/>
                <a:ea typeface="Arial"/>
                <a:cs typeface="Arial"/>
                <a:sym typeface="Arial"/>
              </a:rPr>
              <a:t>A Typical Day in Reception</a:t>
            </a:r>
            <a:endParaRPr/>
          </a:p>
        </p:txBody>
      </p:sp>
      <p:pic>
        <p:nvPicPr>
          <p:cNvPr id="161" name="Google Shape;161;p6"/>
          <p:cNvPicPr preferRelativeResize="0"/>
          <p:nvPr/>
        </p:nvPicPr>
        <p:blipFill rotWithShape="1">
          <a:blip r:embed="rId3">
            <a:alphaModFix/>
          </a:blip>
          <a:srcRect/>
          <a:stretch/>
        </p:blipFill>
        <p:spPr>
          <a:xfrm>
            <a:off x="52568" y="2002720"/>
            <a:ext cx="1771268" cy="2444608"/>
          </a:xfrm>
          <a:prstGeom prst="rect">
            <a:avLst/>
          </a:prstGeom>
          <a:noFill/>
          <a:ln>
            <a:noFill/>
          </a:ln>
        </p:spPr>
      </p:pic>
      <p:pic>
        <p:nvPicPr>
          <p:cNvPr id="162" name="Google Shape;162;p6"/>
          <p:cNvPicPr preferRelativeResize="0"/>
          <p:nvPr/>
        </p:nvPicPr>
        <p:blipFill rotWithShape="1">
          <a:blip r:embed="rId4">
            <a:alphaModFix/>
          </a:blip>
          <a:srcRect/>
          <a:stretch/>
        </p:blipFill>
        <p:spPr>
          <a:xfrm>
            <a:off x="1882163" y="2002720"/>
            <a:ext cx="1584365" cy="2430735"/>
          </a:xfrm>
          <a:prstGeom prst="rect">
            <a:avLst/>
          </a:prstGeom>
          <a:noFill/>
          <a:ln>
            <a:noFill/>
          </a:ln>
        </p:spPr>
      </p:pic>
      <p:sp>
        <p:nvSpPr>
          <p:cNvPr id="163" name="Google Shape;163;p6"/>
          <p:cNvSpPr txBox="1"/>
          <p:nvPr/>
        </p:nvSpPr>
        <p:spPr>
          <a:xfrm>
            <a:off x="-95735" y="4846973"/>
            <a:ext cx="1973882"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dirty="0">
                <a:solidFill>
                  <a:schemeClr val="dk1"/>
                </a:solidFill>
                <a:latin typeface="Comic Sans MS"/>
                <a:ea typeface="Comic Sans MS"/>
                <a:cs typeface="Comic Sans MS"/>
                <a:sym typeface="Comic Sans MS"/>
              </a:rPr>
              <a:t>Mrs Crump</a:t>
            </a:r>
            <a:endParaRPr sz="1800" b="0" i="0" u="none" strike="noStrike" cap="none" dirty="0">
              <a:solidFill>
                <a:schemeClr val="dk1"/>
              </a:solidFill>
              <a:latin typeface="Comic Sans MS"/>
              <a:ea typeface="Comic Sans MS"/>
              <a:cs typeface="Comic Sans MS"/>
              <a:sym typeface="Comic Sans MS"/>
            </a:endParaRPr>
          </a:p>
        </p:txBody>
      </p:sp>
      <p:sp>
        <p:nvSpPr>
          <p:cNvPr id="164" name="Google Shape;164;p6"/>
          <p:cNvSpPr txBox="1"/>
          <p:nvPr/>
        </p:nvSpPr>
        <p:spPr>
          <a:xfrm>
            <a:off x="1388640" y="4846973"/>
            <a:ext cx="23799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dirty="0">
                <a:solidFill>
                  <a:schemeClr val="dk1"/>
                </a:solidFill>
                <a:latin typeface="Comic Sans MS"/>
                <a:ea typeface="Comic Sans MS"/>
                <a:cs typeface="Comic Sans MS"/>
                <a:sym typeface="Comic Sans MS"/>
              </a:rPr>
              <a:t>Miss Lewis</a:t>
            </a:r>
            <a:endParaRPr sz="1800" b="0" i="0" u="none" strike="noStrike" cap="none" dirty="0">
              <a:solidFill>
                <a:schemeClr val="dk1"/>
              </a:solidFill>
              <a:latin typeface="Comic Sans MS"/>
              <a:ea typeface="Comic Sans MS"/>
              <a:cs typeface="Comic Sans MS"/>
              <a:sym typeface="Comic Sans MS"/>
            </a:endParaRPr>
          </a:p>
        </p:txBody>
      </p:sp>
      <p:sp>
        <p:nvSpPr>
          <p:cNvPr id="166" name="Google Shape;166;p6"/>
          <p:cNvSpPr txBox="1"/>
          <p:nvPr/>
        </p:nvSpPr>
        <p:spPr>
          <a:xfrm>
            <a:off x="3500744" y="4831001"/>
            <a:ext cx="19917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dirty="0">
                <a:solidFill>
                  <a:schemeClr val="dk1"/>
                </a:solidFill>
                <a:latin typeface="Comic Sans MS"/>
                <a:ea typeface="Comic Sans MS"/>
                <a:cs typeface="Comic Sans MS"/>
                <a:sym typeface="Comic Sans MS"/>
              </a:rPr>
              <a:t>Mrs Bryson</a:t>
            </a:r>
            <a:endParaRPr sz="1800" b="0" i="0" u="none" strike="noStrike" cap="none" dirty="0">
              <a:solidFill>
                <a:schemeClr val="dk1"/>
              </a:solidFill>
              <a:latin typeface="Comic Sans MS"/>
              <a:ea typeface="Comic Sans MS"/>
              <a:cs typeface="Comic Sans MS"/>
              <a:sym typeface="Comic Sans MS"/>
            </a:endParaRPr>
          </a:p>
        </p:txBody>
      </p:sp>
      <p:sp>
        <p:nvSpPr>
          <p:cNvPr id="167" name="Google Shape;167;p6"/>
          <p:cNvSpPr txBox="1"/>
          <p:nvPr/>
        </p:nvSpPr>
        <p:spPr>
          <a:xfrm>
            <a:off x="5284189" y="4831001"/>
            <a:ext cx="19917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dirty="0">
                <a:solidFill>
                  <a:schemeClr val="dk1"/>
                </a:solidFill>
                <a:latin typeface="Comic Sans MS"/>
                <a:ea typeface="Comic Sans MS"/>
                <a:cs typeface="Comic Sans MS"/>
                <a:sym typeface="Comic Sans MS"/>
              </a:rPr>
              <a:t>Mrs </a:t>
            </a:r>
            <a:r>
              <a:rPr lang="en-GB" sz="1800" dirty="0">
                <a:solidFill>
                  <a:schemeClr val="dk1"/>
                </a:solidFill>
                <a:latin typeface="Comic Sans MS"/>
                <a:ea typeface="Comic Sans MS"/>
                <a:cs typeface="Comic Sans MS"/>
                <a:sym typeface="Comic Sans MS"/>
              </a:rPr>
              <a:t>Teggart</a:t>
            </a:r>
            <a:endParaRPr sz="1800" b="0" i="0" u="none" strike="noStrike" cap="none" dirty="0">
              <a:solidFill>
                <a:schemeClr val="dk1"/>
              </a:solidFill>
              <a:latin typeface="Comic Sans MS"/>
              <a:ea typeface="Comic Sans MS"/>
              <a:cs typeface="Comic Sans MS"/>
              <a:sym typeface="Comic Sans MS"/>
            </a:endParaRPr>
          </a:p>
        </p:txBody>
      </p:sp>
      <p:pic>
        <p:nvPicPr>
          <p:cNvPr id="168" name="Google Shape;168;p6"/>
          <p:cNvPicPr preferRelativeResize="0"/>
          <p:nvPr/>
        </p:nvPicPr>
        <p:blipFill>
          <a:blip r:embed="rId5">
            <a:alphaModFix/>
          </a:blip>
          <a:stretch>
            <a:fillRect/>
          </a:stretch>
        </p:blipFill>
        <p:spPr>
          <a:xfrm>
            <a:off x="5405615" y="2002720"/>
            <a:ext cx="1748848" cy="2430735"/>
          </a:xfrm>
          <a:prstGeom prst="rect">
            <a:avLst/>
          </a:prstGeom>
          <a:noFill/>
          <a:ln>
            <a:noFill/>
          </a:ln>
        </p:spPr>
      </p:pic>
      <p:pic>
        <p:nvPicPr>
          <p:cNvPr id="2" name="Picture 1"/>
          <p:cNvPicPr>
            <a:picLocks noChangeAspect="1"/>
          </p:cNvPicPr>
          <p:nvPr/>
        </p:nvPicPr>
        <p:blipFill>
          <a:blip r:embed="rId6"/>
          <a:stretch>
            <a:fillRect/>
          </a:stretch>
        </p:blipFill>
        <p:spPr>
          <a:xfrm>
            <a:off x="3524855" y="2002720"/>
            <a:ext cx="1822433" cy="2429911"/>
          </a:xfrm>
          <a:prstGeom prst="rect">
            <a:avLst/>
          </a:prstGeom>
        </p:spPr>
      </p:pic>
      <p:sp>
        <p:nvSpPr>
          <p:cNvPr id="11" name="Google Shape;167;p6"/>
          <p:cNvSpPr txBox="1"/>
          <p:nvPr/>
        </p:nvSpPr>
        <p:spPr>
          <a:xfrm>
            <a:off x="7154463" y="4831001"/>
            <a:ext cx="19917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dirty="0" smtClean="0">
                <a:solidFill>
                  <a:schemeClr val="dk1"/>
                </a:solidFill>
                <a:latin typeface="Comic Sans MS"/>
                <a:ea typeface="Comic Sans MS"/>
                <a:cs typeface="Comic Sans MS"/>
                <a:sym typeface="Comic Sans MS"/>
              </a:rPr>
              <a:t>Miss Cory</a:t>
            </a:r>
            <a:endParaRPr sz="1800" b="0" i="0" u="none" strike="noStrike" cap="none" dirty="0">
              <a:solidFill>
                <a:schemeClr val="dk1"/>
              </a:solidFill>
              <a:latin typeface="Comic Sans MS"/>
              <a:ea typeface="Comic Sans MS"/>
              <a:cs typeface="Comic Sans MS"/>
              <a:sym typeface="Comic Sans MS"/>
            </a:endParaRPr>
          </a:p>
        </p:txBody>
      </p:sp>
      <p:pic>
        <p:nvPicPr>
          <p:cNvPr id="4" name="Picture 3"/>
          <p:cNvPicPr>
            <a:picLocks noChangeAspect="1"/>
          </p:cNvPicPr>
          <p:nvPr/>
        </p:nvPicPr>
        <p:blipFill>
          <a:blip r:embed="rId7"/>
          <a:stretch>
            <a:fillRect/>
          </a:stretch>
        </p:blipFill>
        <p:spPr>
          <a:xfrm>
            <a:off x="7212790" y="2002720"/>
            <a:ext cx="1892029" cy="24260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smtClean="0"/>
              <a:t>8:35 – 8:45</a:t>
            </a:r>
            <a:endParaRPr dirty="0"/>
          </a:p>
        </p:txBody>
      </p:sp>
      <p:sp>
        <p:nvSpPr>
          <p:cNvPr id="174" name="Google Shape;174;p7"/>
          <p:cNvSpPr txBox="1">
            <a:spLocks noGrp="1"/>
          </p:cNvSpPr>
          <p:nvPr>
            <p:ph type="body" idx="1"/>
          </p:nvPr>
        </p:nvSpPr>
        <p:spPr>
          <a:xfrm>
            <a:off x="755650" y="1340768"/>
            <a:ext cx="7959725" cy="5088607"/>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a:latin typeface="Arial"/>
                <a:ea typeface="Arial"/>
                <a:cs typeface="Arial"/>
                <a:sym typeface="Arial"/>
              </a:rPr>
              <a:t>The school gates are opened for parents and children to make their way to the gate of the Early Years outdoor area where they will be greeted by the Early Years team. </a:t>
            </a:r>
            <a:endParaRPr/>
          </a:p>
          <a:p>
            <a:pPr marL="365125" lvl="0" indent="-77787" algn="l" rtl="0">
              <a:spcBef>
                <a:spcPts val="300"/>
              </a:spcBef>
              <a:spcAft>
                <a:spcPts val="0"/>
              </a:spcAft>
              <a:buSzPts val="2800"/>
              <a:buNone/>
            </a:pPr>
            <a:endParaRPr>
              <a:latin typeface="Arial"/>
              <a:ea typeface="Arial"/>
              <a:cs typeface="Arial"/>
              <a:sym typeface="Arial"/>
            </a:endParaRPr>
          </a:p>
          <a:p>
            <a:pPr marL="365125" lvl="0" indent="-77787" algn="l" rtl="0">
              <a:spcBef>
                <a:spcPts val="300"/>
              </a:spcBef>
              <a:spcAft>
                <a:spcPts val="0"/>
              </a:spcAft>
              <a:buSzPts val="2800"/>
              <a:buNone/>
            </a:pPr>
            <a:endParaRPr>
              <a:latin typeface="Arial"/>
              <a:ea typeface="Arial"/>
              <a:cs typeface="Arial"/>
              <a:sym typeface="Arial"/>
            </a:endParaRPr>
          </a:p>
          <a:p>
            <a:pPr marL="365125" lvl="0" indent="-77787" algn="l" rtl="0">
              <a:spcBef>
                <a:spcPts val="300"/>
              </a:spcBef>
              <a:spcAft>
                <a:spcPts val="0"/>
              </a:spcAft>
              <a:buSzPts val="2800"/>
              <a:buNone/>
            </a:pPr>
            <a:endParaRPr>
              <a:latin typeface="Arial"/>
              <a:ea typeface="Arial"/>
              <a:cs typeface="Arial"/>
              <a:sym typeface="Arial"/>
            </a:endParaRPr>
          </a:p>
          <a:p>
            <a:pPr marL="365125" lvl="0" indent="-77787" algn="l" rtl="0">
              <a:spcBef>
                <a:spcPts val="300"/>
              </a:spcBef>
              <a:spcAft>
                <a:spcPts val="0"/>
              </a:spcAft>
              <a:buSzPts val="2800"/>
              <a:buNone/>
            </a:pPr>
            <a:endParaRPr>
              <a:latin typeface="Arial"/>
              <a:ea typeface="Arial"/>
              <a:cs typeface="Arial"/>
              <a:sym typeface="Arial"/>
            </a:endParaRPr>
          </a:p>
          <a:p>
            <a:pPr marL="365125" lvl="0" indent="-128587" algn="l" rtl="0">
              <a:spcBef>
                <a:spcPts val="300"/>
              </a:spcBef>
              <a:spcAft>
                <a:spcPts val="0"/>
              </a:spcAft>
              <a:buSzPts val="2000"/>
              <a:buNone/>
            </a:pPr>
            <a:endParaRPr sz="2000">
              <a:solidFill>
                <a:srgbClr val="FF0000"/>
              </a:solidFill>
              <a:latin typeface="Arial"/>
              <a:ea typeface="Arial"/>
              <a:cs typeface="Arial"/>
              <a:sym typeface="Arial"/>
            </a:endParaRPr>
          </a:p>
          <a:p>
            <a:pPr marL="365125" lvl="0" indent="-255587" algn="l" rtl="0">
              <a:spcBef>
                <a:spcPts val="300"/>
              </a:spcBef>
              <a:spcAft>
                <a:spcPts val="0"/>
              </a:spcAft>
              <a:buSzPts val="2000"/>
              <a:buFont typeface="Georgia"/>
              <a:buNone/>
            </a:pPr>
            <a:endParaRPr sz="2000">
              <a:solidFill>
                <a:srgbClr val="FF0000"/>
              </a:solidFill>
              <a:latin typeface="Arial"/>
              <a:ea typeface="Arial"/>
              <a:cs typeface="Arial"/>
              <a:sym typeface="Arial"/>
            </a:endParaRPr>
          </a:p>
        </p:txBody>
      </p:sp>
      <p:pic>
        <p:nvPicPr>
          <p:cNvPr id="175" name="Google Shape;175;p7"/>
          <p:cNvPicPr preferRelativeResize="0">
            <a:picLocks noGrp="1"/>
          </p:cNvPicPr>
          <p:nvPr>
            <p:ph type="body" idx="2"/>
          </p:nvPr>
        </p:nvPicPr>
        <p:blipFill rotWithShape="1">
          <a:blip r:embed="rId3">
            <a:alphaModFix/>
          </a:blip>
          <a:srcRect/>
          <a:stretch/>
        </p:blipFill>
        <p:spPr>
          <a:xfrm>
            <a:off x="3563888" y="3429000"/>
            <a:ext cx="2088232" cy="3086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8"/>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smtClean="0"/>
              <a:t>8:45 - 9:00</a:t>
            </a:r>
            <a:endParaRPr dirty="0"/>
          </a:p>
        </p:txBody>
      </p:sp>
      <p:sp>
        <p:nvSpPr>
          <p:cNvPr id="181" name="Google Shape;181;p8"/>
          <p:cNvSpPr txBox="1">
            <a:spLocks noGrp="1"/>
          </p:cNvSpPr>
          <p:nvPr>
            <p:ph type="body" idx="1"/>
          </p:nvPr>
        </p:nvSpPr>
        <p:spPr>
          <a:xfrm>
            <a:off x="323850" y="1340768"/>
            <a:ext cx="6048375" cy="4017045"/>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a:latin typeface="Arial"/>
                <a:ea typeface="Arial"/>
                <a:cs typeface="Arial"/>
                <a:sym typeface="Arial"/>
              </a:rPr>
              <a:t>Children </a:t>
            </a:r>
            <a:r>
              <a:rPr lang="en-GB" dirty="0" smtClean="0">
                <a:latin typeface="Arial"/>
                <a:ea typeface="Arial"/>
                <a:cs typeface="Arial"/>
                <a:sym typeface="Arial"/>
              </a:rPr>
              <a:t>start the day with a learning activity as they come into the classroom.</a:t>
            </a:r>
            <a:endParaRPr dirty="0"/>
          </a:p>
        </p:txBody>
      </p:sp>
      <p:pic>
        <p:nvPicPr>
          <p:cNvPr id="182" name="Google Shape;182;p8"/>
          <p:cNvPicPr preferRelativeResize="0"/>
          <p:nvPr/>
        </p:nvPicPr>
        <p:blipFill>
          <a:blip r:embed="rId3">
            <a:alphaModFix/>
          </a:blip>
          <a:stretch>
            <a:fillRect/>
          </a:stretch>
        </p:blipFill>
        <p:spPr>
          <a:xfrm>
            <a:off x="5362625" y="2900437"/>
            <a:ext cx="3355725" cy="3703500"/>
          </a:xfrm>
          <a:prstGeom prst="rect">
            <a:avLst/>
          </a:prstGeom>
          <a:noFill/>
          <a:ln>
            <a:noFill/>
          </a:ln>
        </p:spPr>
      </p:pic>
      <p:pic>
        <p:nvPicPr>
          <p:cNvPr id="183" name="Google Shape;183;p8"/>
          <p:cNvPicPr preferRelativeResize="0"/>
          <p:nvPr/>
        </p:nvPicPr>
        <p:blipFill>
          <a:blip r:embed="rId4">
            <a:alphaModFix/>
          </a:blip>
          <a:stretch>
            <a:fillRect/>
          </a:stretch>
        </p:blipFill>
        <p:spPr>
          <a:xfrm>
            <a:off x="1226048" y="3428988"/>
            <a:ext cx="3475075" cy="3202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smtClean="0"/>
              <a:t>9:10</a:t>
            </a:r>
            <a:endParaRPr dirty="0"/>
          </a:p>
        </p:txBody>
      </p:sp>
      <p:sp>
        <p:nvSpPr>
          <p:cNvPr id="189" name="Google Shape;189;p9"/>
          <p:cNvSpPr txBox="1">
            <a:spLocks noGrp="1"/>
          </p:cNvSpPr>
          <p:nvPr>
            <p:ph type="body" idx="1"/>
          </p:nvPr>
        </p:nvSpPr>
        <p:spPr>
          <a:xfrm>
            <a:off x="214313" y="1285875"/>
            <a:ext cx="6694487" cy="2071118"/>
          </a:xfrm>
          <a:prstGeom prst="rect">
            <a:avLst/>
          </a:prstGeom>
          <a:noFill/>
          <a:ln>
            <a:noFill/>
          </a:ln>
        </p:spPr>
        <p:txBody>
          <a:bodyPr spcFirstLastPara="1" wrap="square" lIns="91425" tIns="45700" rIns="91425" bIns="45700" anchor="t" anchorCtr="0">
            <a:noAutofit/>
          </a:bodyPr>
          <a:lstStyle/>
          <a:p>
            <a:pPr marL="365125" lvl="0" indent="-255587" algn="l" rtl="0">
              <a:spcBef>
                <a:spcPts val="0"/>
              </a:spcBef>
              <a:spcAft>
                <a:spcPts val="0"/>
              </a:spcAft>
              <a:buSzPts val="2800"/>
              <a:buChar char="•"/>
            </a:pPr>
            <a:r>
              <a:rPr lang="en-GB" dirty="0">
                <a:latin typeface="Arial"/>
                <a:ea typeface="Arial"/>
                <a:cs typeface="Arial"/>
                <a:sym typeface="Arial"/>
              </a:rPr>
              <a:t>First </a:t>
            </a:r>
            <a:r>
              <a:rPr lang="en-GB" dirty="0" smtClean="0">
                <a:latin typeface="Arial"/>
                <a:ea typeface="Arial"/>
                <a:cs typeface="Arial"/>
                <a:sym typeface="Arial"/>
              </a:rPr>
              <a:t>session- </a:t>
            </a:r>
            <a:r>
              <a:rPr lang="en-GB" dirty="0">
                <a:latin typeface="Arial"/>
                <a:ea typeface="Arial"/>
                <a:cs typeface="Arial"/>
                <a:sym typeface="Arial"/>
              </a:rPr>
              <a:t>this is a </a:t>
            </a:r>
            <a:r>
              <a:rPr lang="en-GB" dirty="0" smtClean="0">
                <a:latin typeface="Arial"/>
                <a:ea typeface="Arial"/>
                <a:cs typeface="Arial"/>
                <a:sym typeface="Arial"/>
              </a:rPr>
              <a:t>short whole </a:t>
            </a:r>
            <a:r>
              <a:rPr lang="en-GB" dirty="0">
                <a:latin typeface="Arial"/>
                <a:ea typeface="Arial"/>
                <a:cs typeface="Arial"/>
                <a:sym typeface="Arial"/>
              </a:rPr>
              <a:t>class adult guided session </a:t>
            </a:r>
            <a:r>
              <a:rPr lang="en-GB" dirty="0" smtClean="0">
                <a:latin typeface="Arial"/>
                <a:ea typeface="Arial"/>
                <a:cs typeface="Arial"/>
                <a:sym typeface="Arial"/>
              </a:rPr>
              <a:t>which may be </a:t>
            </a:r>
            <a:r>
              <a:rPr lang="en-GB" dirty="0">
                <a:latin typeface="Arial"/>
                <a:ea typeface="Arial"/>
                <a:cs typeface="Arial"/>
                <a:sym typeface="Arial"/>
              </a:rPr>
              <a:t>a </a:t>
            </a:r>
            <a:r>
              <a:rPr lang="en-GB" dirty="0" smtClean="0">
                <a:latin typeface="Arial"/>
                <a:ea typeface="Arial"/>
                <a:cs typeface="Arial"/>
                <a:sym typeface="Arial"/>
              </a:rPr>
              <a:t>phonics, </a:t>
            </a:r>
            <a:r>
              <a:rPr lang="en-GB" dirty="0">
                <a:latin typeface="Arial"/>
                <a:ea typeface="Arial"/>
                <a:cs typeface="Arial"/>
                <a:sym typeface="Arial"/>
              </a:rPr>
              <a:t>maths or literacy session.</a:t>
            </a:r>
            <a:endParaRPr dirty="0"/>
          </a:p>
          <a:p>
            <a:pPr marL="365125" lvl="0" indent="-77787" algn="l" rtl="0">
              <a:spcBef>
                <a:spcPts val="300"/>
              </a:spcBef>
              <a:spcAft>
                <a:spcPts val="0"/>
              </a:spcAft>
              <a:buSzPts val="2800"/>
              <a:buNone/>
            </a:pPr>
            <a:endParaRPr dirty="0">
              <a:latin typeface="Arial"/>
              <a:ea typeface="Arial"/>
              <a:cs typeface="Arial"/>
              <a:sym typeface="Arial"/>
            </a:endParaRPr>
          </a:p>
          <a:p>
            <a:pPr marL="365125" lvl="0" indent="-255587" algn="l" rtl="0">
              <a:spcBef>
                <a:spcPts val="300"/>
              </a:spcBef>
              <a:spcAft>
                <a:spcPts val="0"/>
              </a:spcAft>
              <a:buSzPts val="2800"/>
              <a:buChar char="•"/>
            </a:pPr>
            <a:r>
              <a:rPr lang="en-GB" dirty="0">
                <a:latin typeface="Arial"/>
                <a:ea typeface="Arial"/>
                <a:cs typeface="Arial"/>
                <a:sym typeface="Arial"/>
              </a:rPr>
              <a:t>Throughout the day the children will complete adult guided and independent activities linked to our weekly </a:t>
            </a:r>
            <a:r>
              <a:rPr lang="en-GB" dirty="0" smtClean="0">
                <a:latin typeface="Arial"/>
                <a:ea typeface="Arial"/>
                <a:cs typeface="Arial"/>
                <a:sym typeface="Arial"/>
              </a:rPr>
              <a:t>learning and also linked to the children’s individual interests.</a:t>
            </a:r>
            <a:endParaRPr dirty="0"/>
          </a:p>
        </p:txBody>
      </p:sp>
      <p:pic>
        <p:nvPicPr>
          <p:cNvPr id="190" name="Google Shape;190;p9"/>
          <p:cNvPicPr preferRelativeResize="0"/>
          <p:nvPr/>
        </p:nvPicPr>
        <p:blipFill>
          <a:blip r:embed="rId3">
            <a:alphaModFix/>
          </a:blip>
          <a:stretch>
            <a:fillRect/>
          </a:stretch>
        </p:blipFill>
        <p:spPr>
          <a:xfrm>
            <a:off x="6705600" y="3356993"/>
            <a:ext cx="2438400" cy="2960680"/>
          </a:xfrm>
          <a:prstGeom prst="rect">
            <a:avLst/>
          </a:prstGeom>
          <a:noFill/>
          <a:ln>
            <a:noFill/>
          </a:ln>
        </p:spPr>
      </p:pic>
    </p:spTree>
  </p:cSld>
  <p:clrMapOvr>
    <a:masterClrMapping/>
  </p:clrMapOvr>
</p:sld>
</file>

<file path=ppt/theme/theme1.xml><?xml version="1.0" encoding="utf-8"?>
<a:theme xmlns:a="http://schemas.openxmlformats.org/drawingml/2006/main" name="Urba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1028</Words>
  <Application>Microsoft Office PowerPoint</Application>
  <PresentationFormat>On-screen Show (4:3)</PresentationFormat>
  <Paragraphs>124</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Comic Sans MS</vt:lpstr>
      <vt:lpstr>Georgia</vt:lpstr>
      <vt:lpstr>Noto Sans Symbols</vt:lpstr>
      <vt:lpstr>Trebuchet MS</vt:lpstr>
      <vt:lpstr>Urban</vt:lpstr>
      <vt:lpstr>Welcome to Haddenham Community Infant School,  Early Years Foundation Stage</vt:lpstr>
      <vt:lpstr>Learning in the Foundation Stage</vt:lpstr>
      <vt:lpstr>Learning in the Foundation Stage</vt:lpstr>
      <vt:lpstr>Indoor and Outdoor Curriculum</vt:lpstr>
      <vt:lpstr>Outdoor learning</vt:lpstr>
      <vt:lpstr>A Typical Day in Reception</vt:lpstr>
      <vt:lpstr>8:35 – 8:45</vt:lpstr>
      <vt:lpstr>8:45 - 9:00</vt:lpstr>
      <vt:lpstr>9:10</vt:lpstr>
      <vt:lpstr>9.30 onwards</vt:lpstr>
      <vt:lpstr>11:15</vt:lpstr>
      <vt:lpstr>11.45</vt:lpstr>
      <vt:lpstr>1:00</vt:lpstr>
      <vt:lpstr>2.45</vt:lpstr>
      <vt:lpstr>3:15</vt:lpstr>
      <vt:lpstr>Parental Involvement</vt:lpstr>
      <vt:lpstr>September settling in sessions</vt:lpstr>
      <vt:lpstr>September settling in sessions continued…</vt:lpstr>
      <vt:lpstr>Things to develop before starting school</vt:lpstr>
      <vt:lpstr>Things to bring to school:</vt:lpstr>
      <vt:lpstr>Any questions or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Haddenham Community Infant School,  Early Years Foundation Stage</dc:title>
  <dc:creator>Manager</dc:creator>
  <cp:lastModifiedBy>kcrump</cp:lastModifiedBy>
  <cp:revision>13</cp:revision>
  <dcterms:created xsi:type="dcterms:W3CDTF">2006-06-16T11:45:41Z</dcterms:created>
  <dcterms:modified xsi:type="dcterms:W3CDTF">2024-05-17T12:29:51Z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