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
  </p:notesMasterIdLst>
  <p:sldIdLst>
    <p:sldId id="256" r:id="rId2"/>
    <p:sldId id="257" r:id="rId3"/>
    <p:sldId id="307" r:id="rId4"/>
    <p:sldId id="258" r:id="rId5"/>
    <p:sldId id="259" r:id="rId6"/>
    <p:sldId id="260" r:id="rId7"/>
    <p:sldId id="298" r:id="rId8"/>
    <p:sldId id="261" r:id="rId9"/>
    <p:sldId id="262" r:id="rId10"/>
    <p:sldId id="263" r:id="rId11"/>
    <p:sldId id="303" r:id="rId12"/>
    <p:sldId id="304" r:id="rId13"/>
    <p:sldId id="305" r:id="rId14"/>
    <p:sldId id="306" r:id="rId15"/>
    <p:sldId id="264" r:id="rId16"/>
    <p:sldId id="265" r:id="rId17"/>
    <p:sldId id="299" r:id="rId18"/>
    <p:sldId id="268" r:id="rId19"/>
    <p:sldId id="272" r:id="rId20"/>
    <p:sldId id="273" r:id="rId21"/>
    <p:sldId id="275" r:id="rId22"/>
    <p:sldId id="276" r:id="rId23"/>
    <p:sldId id="277" r:id="rId24"/>
    <p:sldId id="278" r:id="rId25"/>
    <p:sldId id="279" r:id="rId26"/>
    <p:sldId id="284" r:id="rId27"/>
    <p:sldId id="285" r:id="rId28"/>
    <p:sldId id="288" r:id="rId29"/>
    <p:sldId id="302" r:id="rId30"/>
    <p:sldId id="289" r:id="rId31"/>
    <p:sldId id="290" r:id="rId32"/>
    <p:sldId id="291" r:id="rId33"/>
    <p:sldId id="292" r:id="rId34"/>
    <p:sldId id="293" r:id="rId35"/>
    <p:sldId id="294" r:id="rId36"/>
    <p:sldId id="296" r:id="rId37"/>
    <p:sldId id="295" r:id="rId38"/>
    <p:sldId id="297" r:id="rId39"/>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iBRxKtUgMofZk0YkHN8LlgWzik6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33150" y="744475"/>
            <a:ext cx="4532000" cy="3722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50" y="4715125"/>
            <a:ext cx="5438125" cy="44669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10: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3: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13: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7: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17: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8: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18: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0: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20: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1: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2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2: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22: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3: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23: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4: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24: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9: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 name="Google Shape;285;p29: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0: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p30: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3: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33: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4: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p34: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5: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p35: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6: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p36: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7: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37: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8: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38: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9: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39: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1: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p4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40: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40: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2: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p42: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7: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8: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txBox="1">
            <a:spLocks noGrp="1"/>
          </p:cNvSpPr>
          <p:nvPr>
            <p:ph type="body" idx="1"/>
          </p:nvPr>
        </p:nvSpPr>
        <p:spPr>
          <a:xfrm>
            <a:off x="679750" y="4715125"/>
            <a:ext cx="5438125" cy="446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9: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4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5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5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4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4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4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5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52"/>
          <p:cNvSpPr>
            <a:spLocks noGrp="1"/>
          </p:cNvSpPr>
          <p:nvPr>
            <p:ph type="pic" idx="2"/>
          </p:nvPr>
        </p:nvSpPr>
        <p:spPr>
          <a:xfrm>
            <a:off x="5183188" y="987425"/>
            <a:ext cx="6172200" cy="4873625"/>
          </a:xfrm>
          <a:prstGeom prst="rect">
            <a:avLst/>
          </a:prstGeom>
          <a:noFill/>
          <a:ln>
            <a:noFill/>
          </a:ln>
        </p:spPr>
      </p:sp>
      <p:sp>
        <p:nvSpPr>
          <p:cNvPr id="64" name="Google Shape;64;p5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ved=0ahUKEwizke6In6POAhWBahoKHeT9DnoQjRwIBw&amp;url=http://www.readingrockets.org/reading-topics/phonics-and-decoding&amp;bvm=bv.128617741,d.d2s&amp;psig=AFQjCNF49nFRkfCerXUeuMpONYT87wgApg&amp;ust=1470244584523415" TargetMode="External"/><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hyperlink" Target="http://www.google.co.uk/url?sa=i&amp;rct=j&amp;q=&amp;esrc=s&amp;source=images&amp;cd=&amp;cad=rja&amp;uact=8&amp;ved=0ahUKEwic9rCS7p_OAhVTGhQKHdngBHMQjRwIBw&amp;url=http://www.telegraph.co.uk/education/educationopinion/11810000/Lets-get-every-child-reading-widely-and-well.html&amp;bvm=bv.128617741,d.d24&amp;psig=AFQjCNEwHg5sQoEI9EUdXlypMOPZWbprJw&amp;ust=1470128605343026" TargetMode="Externa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hyperlink" Target="https://www.oxfordowl.co.uk/for-home/reading/phonics-made-easy/" TargetMode="External"/><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s://home.oxfordowl.co.uk/reading/phonics/" TargetMode="External"/><Relationship Id="rId4" Type="http://schemas.openxmlformats.org/officeDocument/2006/relationships/hyperlink" Target="https://www.youtube.com/watch?v=UCI2mu7URB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hyperlink" Target="https://whiterosemaths.com/advice-and-guidanc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home.oxfordowl.co.uk/learning-at-home-4-5/"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www.bbc.co.uk/cbeebies/grownups/help-your-child-with-maths" TargetMode="External"/><Relationship Id="rId4" Type="http://schemas.openxmlformats.org/officeDocument/2006/relationships/hyperlink" Target="https://www.nationalnumeracy.org.uk/free-family-maths-toolkit"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tapestry.info/security"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tapestry.info/parents-carers.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purplemash.com/login/" TargetMode="External"/><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haddenhaminfant.bucks.sch.uk/web"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0" y="276225"/>
            <a:ext cx="11067642" cy="6388285"/>
          </a:xfrm>
          <a:prstGeom prst="rect">
            <a:avLst/>
          </a:prstGeom>
          <a:noFill/>
          <a:ln>
            <a:noFill/>
          </a:ln>
          <a:effectLst>
            <a:outerShdw dist="50800" dir="5400000" algn="ctr" rotWithShape="0">
              <a:srgbClr val="000000"/>
            </a:outerShdw>
          </a:effectLst>
        </p:spPr>
      </p:pic>
      <p:sp>
        <p:nvSpPr>
          <p:cNvPr id="85" name="Google Shape;85;p1"/>
          <p:cNvSpPr txBox="1">
            <a:spLocks noGrp="1"/>
          </p:cNvSpPr>
          <p:nvPr>
            <p:ph type="ctrTitle"/>
          </p:nvPr>
        </p:nvSpPr>
        <p:spPr>
          <a:xfrm>
            <a:off x="3630522" y="3830138"/>
            <a:ext cx="7437120" cy="197353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alibri"/>
              <a:buNone/>
            </a:pPr>
            <a:r>
              <a:rPr lang="en-GB" sz="4400" dirty="0"/>
              <a:t>Welcome to the EYFS </a:t>
            </a:r>
            <a:r>
              <a:rPr lang="en-GB" sz="4400" dirty="0" smtClean="0"/>
              <a:t>curriculum at </a:t>
            </a:r>
            <a:r>
              <a:rPr lang="en-GB" sz="4400" dirty="0" err="1" smtClean="0"/>
              <a:t>Haddenham</a:t>
            </a:r>
            <a:r>
              <a:rPr lang="en-GB" sz="4400" dirty="0" smtClean="0"/>
              <a:t> Community Infant School</a:t>
            </a:r>
            <a:endParaRPr sz="4400" dirty="0"/>
          </a:p>
        </p:txBody>
      </p:sp>
      <p:sp>
        <p:nvSpPr>
          <p:cNvPr id="86" name="Google Shape;86;p1"/>
          <p:cNvSpPr txBox="1">
            <a:spLocks noGrp="1"/>
          </p:cNvSpPr>
          <p:nvPr>
            <p:ph type="subTitle" idx="1"/>
          </p:nvPr>
        </p:nvSpPr>
        <p:spPr>
          <a:xfrm>
            <a:off x="4686300" y="5927499"/>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GB"/>
              <a:t>September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8" descr="http://www.readingrockets.org/sites/default/files/atoz_phonics.jpg">
            <a:hlinkClick r:id="rId3"/>
          </p:cNvPr>
          <p:cNvPicPr preferRelativeResize="0"/>
          <p:nvPr/>
        </p:nvPicPr>
        <p:blipFill rotWithShape="1">
          <a:blip r:embed="rId4">
            <a:alphaModFix/>
          </a:blip>
          <a:srcRect/>
          <a:stretch/>
        </p:blipFill>
        <p:spPr>
          <a:xfrm>
            <a:off x="1703513" y="148001"/>
            <a:ext cx="4867399" cy="2207373"/>
          </a:xfrm>
          <a:prstGeom prst="rect">
            <a:avLst/>
          </a:prstGeom>
          <a:noFill/>
          <a:ln>
            <a:noFill/>
          </a:ln>
        </p:spPr>
      </p:pic>
      <p:pic>
        <p:nvPicPr>
          <p:cNvPr id="140" name="Google Shape;140;p8" descr="http://i.telegraph.co.uk/multimedia/archive/02875/Children_s-book_2875777b.jpg">
            <a:hlinkClick r:id="rId5"/>
          </p:cNvPr>
          <p:cNvPicPr preferRelativeResize="0"/>
          <p:nvPr/>
        </p:nvPicPr>
        <p:blipFill rotWithShape="1">
          <a:blip r:embed="rId6">
            <a:alphaModFix/>
          </a:blip>
          <a:srcRect/>
          <a:stretch/>
        </p:blipFill>
        <p:spPr>
          <a:xfrm>
            <a:off x="5298727" y="1000033"/>
            <a:ext cx="5250707" cy="3285927"/>
          </a:xfrm>
          <a:prstGeom prst="rect">
            <a:avLst/>
          </a:prstGeom>
          <a:solidFill>
            <a:srgbClr val="0062AC"/>
          </a:solidFill>
          <a:ln>
            <a:noFill/>
          </a:ln>
        </p:spPr>
      </p:pic>
      <p:sp>
        <p:nvSpPr>
          <p:cNvPr id="141" name="Google Shape;141;p8"/>
          <p:cNvSpPr txBox="1">
            <a:spLocks noGrp="1"/>
          </p:cNvSpPr>
          <p:nvPr>
            <p:ph type="ctrTitle"/>
          </p:nvPr>
        </p:nvSpPr>
        <p:spPr>
          <a:xfrm>
            <a:off x="1510804" y="1528204"/>
            <a:ext cx="2624100" cy="101315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400"/>
              <a:buFont typeface="Calibri"/>
              <a:buNone/>
            </a:pPr>
            <a:r>
              <a:rPr lang="en-GB" sz="5400" b="1"/>
              <a:t>Phonics</a:t>
            </a:r>
            <a:endParaRPr/>
          </a:p>
        </p:txBody>
      </p:sp>
      <p:sp>
        <p:nvSpPr>
          <p:cNvPr id="142" name="Google Shape;142;p8"/>
          <p:cNvSpPr txBox="1"/>
          <p:nvPr/>
        </p:nvSpPr>
        <p:spPr>
          <a:xfrm>
            <a:off x="5258235" y="972799"/>
            <a:ext cx="2625353" cy="12665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FFFF00"/>
              </a:buClr>
              <a:buSzPts val="2000"/>
              <a:buFont typeface="Calibri"/>
              <a:buNone/>
            </a:pPr>
            <a:r>
              <a:rPr lang="en-GB" sz="2000">
                <a:solidFill>
                  <a:srgbClr val="FFFF00"/>
                </a:solidFill>
                <a:latin typeface="Calibri"/>
                <a:ea typeface="Calibri"/>
                <a:cs typeface="Calibri"/>
                <a:sym typeface="Calibri"/>
              </a:rPr>
              <a:t>‘the most effective way of teaching young children to read.’ </a:t>
            </a:r>
            <a:br>
              <a:rPr lang="en-GB" sz="2000">
                <a:solidFill>
                  <a:srgbClr val="FFFF00"/>
                </a:solidFill>
                <a:latin typeface="Calibri"/>
                <a:ea typeface="Calibri"/>
                <a:cs typeface="Calibri"/>
                <a:sym typeface="Calibri"/>
              </a:rPr>
            </a:br>
            <a:r>
              <a:rPr lang="en-GB" sz="1100">
                <a:solidFill>
                  <a:srgbClr val="FFFF00"/>
                </a:solidFill>
                <a:latin typeface="Calibri"/>
                <a:ea typeface="Calibri"/>
                <a:cs typeface="Calibri"/>
                <a:sym typeface="Calibri"/>
              </a:rPr>
              <a:t>DFE Reading: the next steps</a:t>
            </a:r>
            <a:r>
              <a:rPr lang="en-GB" sz="1100" b="1">
                <a:solidFill>
                  <a:srgbClr val="FFFF00"/>
                </a:solidFill>
                <a:latin typeface="Calibri"/>
                <a:ea typeface="Calibri"/>
                <a:cs typeface="Calibri"/>
                <a:sym typeface="Calibri"/>
              </a:rPr>
              <a:t> </a:t>
            </a:r>
            <a:r>
              <a:rPr lang="en-GB" sz="1100">
                <a:solidFill>
                  <a:srgbClr val="FFFF00"/>
                </a:solidFill>
                <a:latin typeface="Calibri"/>
                <a:ea typeface="Calibri"/>
                <a:cs typeface="Calibri"/>
                <a:sym typeface="Calibri"/>
              </a:rPr>
              <a:t>Supporting higher standards in schools March 2015</a:t>
            </a:r>
            <a:endParaRPr/>
          </a:p>
        </p:txBody>
      </p:sp>
      <p:pic>
        <p:nvPicPr>
          <p:cNvPr id="143" name="Google Shape;143;p8"/>
          <p:cNvPicPr preferRelativeResize="0"/>
          <p:nvPr/>
        </p:nvPicPr>
        <p:blipFill rotWithShape="1">
          <a:blip r:embed="rId7">
            <a:alphaModFix/>
          </a:blip>
          <a:srcRect/>
          <a:stretch/>
        </p:blipFill>
        <p:spPr>
          <a:xfrm>
            <a:off x="1638673" y="2557314"/>
            <a:ext cx="4460381" cy="41120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78505" y="845127"/>
            <a:ext cx="5634990" cy="5652655"/>
          </a:xfrm>
          <a:prstGeom prst="rect">
            <a:avLst/>
          </a:prstGeom>
        </p:spPr>
      </p:pic>
    </p:spTree>
    <p:extLst>
      <p:ext uri="{BB962C8B-B14F-4D97-AF65-F5344CB8AC3E}">
        <p14:creationId xmlns:p14="http://schemas.microsoft.com/office/powerpoint/2010/main" val="2623341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12065" y="616527"/>
            <a:ext cx="6029325" cy="6096000"/>
          </a:xfrm>
          <a:prstGeom prst="rect">
            <a:avLst/>
          </a:prstGeom>
        </p:spPr>
      </p:pic>
    </p:spTree>
    <p:extLst>
      <p:ext uri="{BB962C8B-B14F-4D97-AF65-F5344CB8AC3E}">
        <p14:creationId xmlns:p14="http://schemas.microsoft.com/office/powerpoint/2010/main" val="2333389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0" y="409575"/>
            <a:ext cx="6096000" cy="6038850"/>
          </a:xfrm>
          <a:prstGeom prst="rect">
            <a:avLst/>
          </a:prstGeom>
        </p:spPr>
      </p:pic>
    </p:spTree>
    <p:extLst>
      <p:ext uri="{BB962C8B-B14F-4D97-AF65-F5344CB8AC3E}">
        <p14:creationId xmlns:p14="http://schemas.microsoft.com/office/powerpoint/2010/main" val="2591683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0" y="385762"/>
            <a:ext cx="6096000" cy="6086475"/>
          </a:xfrm>
          <a:prstGeom prst="rect">
            <a:avLst/>
          </a:prstGeom>
        </p:spPr>
      </p:pic>
    </p:spTree>
    <p:extLst>
      <p:ext uri="{BB962C8B-B14F-4D97-AF65-F5344CB8AC3E}">
        <p14:creationId xmlns:p14="http://schemas.microsoft.com/office/powerpoint/2010/main" val="3338038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9"/>
          <p:cNvSpPr>
            <a:spLocks noGrp="1"/>
          </p:cNvSpPr>
          <p:nvPr>
            <p:ph type="title"/>
          </p:nvPr>
        </p:nvSpPr>
        <p:spPr>
          <a:xfrm>
            <a:off x="838200" y="365125"/>
            <a:ext cx="10515600" cy="1061893"/>
          </a:xfrm>
          <a:prstGeom prst="homePlate">
            <a:avLst>
              <a:gd name="adj" fmla="val 105930"/>
            </a:avLst>
          </a:prstGeom>
          <a:solidFill>
            <a:srgbClr val="0062AC"/>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00"/>
              </a:buClr>
              <a:buSzPts val="4400"/>
              <a:buFont typeface="Calibri"/>
              <a:buNone/>
            </a:pPr>
            <a:r>
              <a:rPr lang="en-GB" b="1" dirty="0" smtClean="0">
                <a:solidFill>
                  <a:srgbClr val="FFFF00"/>
                </a:solidFill>
              </a:rPr>
              <a:t>Phonics Definitions</a:t>
            </a:r>
            <a:endParaRPr dirty="0"/>
          </a:p>
        </p:txBody>
      </p:sp>
      <p:sp>
        <p:nvSpPr>
          <p:cNvPr id="3" name="Rectangle 2"/>
          <p:cNvSpPr/>
          <p:nvPr/>
        </p:nvSpPr>
        <p:spPr>
          <a:xfrm>
            <a:off x="838200" y="1502688"/>
            <a:ext cx="9848850" cy="5632311"/>
          </a:xfrm>
          <a:prstGeom prst="rect">
            <a:avLst/>
          </a:prstGeom>
        </p:spPr>
        <p:txBody>
          <a:bodyPr wrap="square">
            <a:spAutoFit/>
          </a:bodyPr>
          <a:lstStyle/>
          <a:p>
            <a:r>
              <a:rPr lang="en-GB" sz="1800" dirty="0"/>
              <a:t>Phonics is the way children are taught to read and write in </a:t>
            </a:r>
            <a:r>
              <a:rPr lang="en-GB" sz="1800" dirty="0" smtClean="0"/>
              <a:t>schools.</a:t>
            </a:r>
          </a:p>
          <a:p>
            <a:endParaRPr lang="en-GB" sz="1800" dirty="0" smtClean="0"/>
          </a:p>
          <a:p>
            <a:r>
              <a:rPr lang="en-GB" sz="1800" dirty="0"/>
              <a:t>Blend - this is when you say the individual sounds that make up a word and then merge or blend them together to say the word as used when reading</a:t>
            </a:r>
            <a:r>
              <a:rPr lang="en-GB" sz="1800" dirty="0" smtClean="0"/>
              <a:t>.</a:t>
            </a:r>
          </a:p>
          <a:p>
            <a:endParaRPr lang="en-GB" sz="1800" dirty="0"/>
          </a:p>
          <a:p>
            <a:r>
              <a:rPr lang="en-GB" sz="1800" dirty="0" smtClean="0"/>
              <a:t>Segment – this is when we split the sounds up in words (c-a-t).</a:t>
            </a:r>
          </a:p>
          <a:p>
            <a:endParaRPr lang="en-GB" sz="1800" dirty="0"/>
          </a:p>
          <a:p>
            <a:r>
              <a:rPr lang="en-GB" sz="1800" dirty="0"/>
              <a:t>CVC </a:t>
            </a:r>
            <a:r>
              <a:rPr lang="en-GB" sz="1800" dirty="0" smtClean="0"/>
              <a:t>Words -  </a:t>
            </a:r>
            <a:r>
              <a:rPr lang="en-GB" sz="1800" dirty="0"/>
              <a:t>this is an abbreviation used for consonant-vowel-consonant words. It describes the order of sounds. Some examples of CVC words are: cat, pen, top, chat (because </a:t>
            </a:r>
            <a:r>
              <a:rPr lang="en-GB" sz="1800" dirty="0" err="1"/>
              <a:t>ch</a:t>
            </a:r>
            <a:r>
              <a:rPr lang="en-GB" sz="1800" dirty="0"/>
              <a:t> makes one sound</a:t>
            </a:r>
            <a:r>
              <a:rPr lang="en-GB" sz="1800" dirty="0" smtClean="0"/>
              <a:t>).</a:t>
            </a:r>
          </a:p>
          <a:p>
            <a:endParaRPr lang="en-GB" sz="1800" dirty="0"/>
          </a:p>
          <a:p>
            <a:r>
              <a:rPr lang="en-GB" sz="1800" dirty="0" smtClean="0"/>
              <a:t>Grapheme - </a:t>
            </a:r>
            <a:r>
              <a:rPr lang="en-GB" sz="1800" dirty="0"/>
              <a:t>it's a written letter or a group of letters which represent one single sound (phoneme) e.g. a, l, </a:t>
            </a:r>
            <a:r>
              <a:rPr lang="en-GB" sz="1800" dirty="0" err="1"/>
              <a:t>sh</a:t>
            </a:r>
            <a:r>
              <a:rPr lang="en-GB" sz="1800" dirty="0"/>
              <a:t>, air, ck</a:t>
            </a:r>
            <a:r>
              <a:rPr lang="en-GB" sz="1800" dirty="0" smtClean="0"/>
              <a:t>.</a:t>
            </a:r>
          </a:p>
          <a:p>
            <a:endParaRPr lang="en-GB" sz="1800" dirty="0"/>
          </a:p>
          <a:p>
            <a:r>
              <a:rPr lang="en-GB" sz="1800" dirty="0" smtClean="0"/>
              <a:t>Phoneme – the smallest unit of sound.</a:t>
            </a:r>
          </a:p>
          <a:p>
            <a:endParaRPr lang="en-GB" sz="1800" dirty="0"/>
          </a:p>
          <a:p>
            <a:r>
              <a:rPr lang="en-GB" sz="1800" dirty="0" smtClean="0"/>
              <a:t>Digraph – two letters that make one sound (</a:t>
            </a:r>
            <a:r>
              <a:rPr lang="en-GB" sz="1800" dirty="0" err="1" smtClean="0"/>
              <a:t>ch</a:t>
            </a:r>
            <a:r>
              <a:rPr lang="en-GB" sz="1800" dirty="0" smtClean="0"/>
              <a:t>, </a:t>
            </a:r>
            <a:r>
              <a:rPr lang="en-GB" sz="1800" dirty="0" err="1" smtClean="0"/>
              <a:t>sh</a:t>
            </a:r>
            <a:r>
              <a:rPr lang="en-GB" sz="1800" dirty="0" smtClean="0"/>
              <a:t>, </a:t>
            </a:r>
            <a:r>
              <a:rPr lang="en-GB" sz="1800" dirty="0" err="1" smtClean="0"/>
              <a:t>th</a:t>
            </a:r>
            <a:r>
              <a:rPr lang="en-GB" sz="1800" dirty="0" smtClean="0"/>
              <a:t>).</a:t>
            </a:r>
          </a:p>
          <a:p>
            <a:endParaRPr lang="en-GB" sz="1800" dirty="0" smtClean="0"/>
          </a:p>
          <a:p>
            <a:r>
              <a:rPr lang="en-GB" sz="1800" dirty="0" err="1" smtClean="0"/>
              <a:t>Trigraph</a:t>
            </a:r>
            <a:r>
              <a:rPr lang="en-GB" sz="1800" dirty="0" smtClean="0"/>
              <a:t> – three letters that make one sound (</a:t>
            </a:r>
            <a:r>
              <a:rPr lang="en-GB" sz="1800" dirty="0" err="1" smtClean="0"/>
              <a:t>igh</a:t>
            </a:r>
            <a:r>
              <a:rPr lang="en-GB" sz="1800" dirty="0" smtClean="0"/>
              <a:t>, </a:t>
            </a:r>
            <a:r>
              <a:rPr lang="en-GB" sz="1800" dirty="0" err="1" smtClean="0"/>
              <a:t>tch</a:t>
            </a:r>
            <a:r>
              <a:rPr lang="en-GB" sz="1800" dirty="0" smtClean="0"/>
              <a:t>).</a:t>
            </a:r>
          </a:p>
          <a:p>
            <a:endParaRPr lang="en-GB" sz="1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0"/>
          <p:cNvPicPr preferRelativeResize="0">
            <a:picLocks noGrp="1"/>
          </p:cNvPicPr>
          <p:nvPr>
            <p:ph type="body" idx="1"/>
          </p:nvPr>
        </p:nvPicPr>
        <p:blipFill rotWithShape="1">
          <a:blip r:embed="rId3">
            <a:alphaModFix/>
          </a:blip>
          <a:srcRect/>
          <a:stretch/>
        </p:blipFill>
        <p:spPr>
          <a:xfrm>
            <a:off x="1318668" y="304097"/>
            <a:ext cx="9363075" cy="3057525"/>
          </a:xfrm>
          <a:prstGeom prst="rect">
            <a:avLst/>
          </a:prstGeom>
          <a:noFill/>
          <a:ln>
            <a:noFill/>
          </a:ln>
        </p:spPr>
      </p:pic>
      <p:pic>
        <p:nvPicPr>
          <p:cNvPr id="157" name="Google Shape;157;p10"/>
          <p:cNvPicPr preferRelativeResize="0"/>
          <p:nvPr/>
        </p:nvPicPr>
        <p:blipFill rotWithShape="1">
          <a:blip r:embed="rId4">
            <a:alphaModFix/>
          </a:blip>
          <a:srcRect/>
          <a:stretch/>
        </p:blipFill>
        <p:spPr>
          <a:xfrm>
            <a:off x="3142705" y="2997517"/>
            <a:ext cx="5715000" cy="3667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249560"/>
            <a:ext cx="6021630" cy="3477491"/>
          </a:xfrm>
          <a:prstGeom prst="rect">
            <a:avLst/>
          </a:prstGeom>
        </p:spPr>
      </p:pic>
      <p:pic>
        <p:nvPicPr>
          <p:cNvPr id="2" name="Picture 1"/>
          <p:cNvPicPr>
            <a:picLocks noChangeAspect="1"/>
          </p:cNvPicPr>
          <p:nvPr/>
        </p:nvPicPr>
        <p:blipFill>
          <a:blip r:embed="rId3"/>
          <a:stretch>
            <a:fillRect/>
          </a:stretch>
        </p:blipFill>
        <p:spPr>
          <a:xfrm>
            <a:off x="6174208" y="3298720"/>
            <a:ext cx="5975689" cy="3379170"/>
          </a:xfrm>
          <a:prstGeom prst="rect">
            <a:avLst/>
          </a:prstGeom>
        </p:spPr>
      </p:pic>
      <p:pic>
        <p:nvPicPr>
          <p:cNvPr id="3" name="Picture 2"/>
          <p:cNvPicPr>
            <a:picLocks noChangeAspect="1"/>
          </p:cNvPicPr>
          <p:nvPr/>
        </p:nvPicPr>
        <p:blipFill>
          <a:blip r:embed="rId4"/>
          <a:stretch>
            <a:fillRect/>
          </a:stretch>
        </p:blipFill>
        <p:spPr>
          <a:xfrm>
            <a:off x="2705621" y="112930"/>
            <a:ext cx="6290178" cy="3136630"/>
          </a:xfrm>
          <a:prstGeom prst="rect">
            <a:avLst/>
          </a:prstGeom>
        </p:spPr>
      </p:pic>
    </p:spTree>
    <p:extLst>
      <p:ext uri="{BB962C8B-B14F-4D97-AF65-F5344CB8AC3E}">
        <p14:creationId xmlns:p14="http://schemas.microsoft.com/office/powerpoint/2010/main" val="1189670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3" name="Google Shape;173;p13"/>
          <p:cNvPicPr preferRelativeResize="0"/>
          <p:nvPr/>
        </p:nvPicPr>
        <p:blipFill rotWithShape="1">
          <a:blip r:embed="rId3">
            <a:alphaModFix/>
          </a:blip>
          <a:srcRect/>
          <a:stretch/>
        </p:blipFill>
        <p:spPr>
          <a:xfrm>
            <a:off x="172985" y="2122128"/>
            <a:ext cx="1703751" cy="2447494"/>
          </a:xfrm>
          <a:prstGeom prst="rect">
            <a:avLst/>
          </a:prstGeom>
          <a:noFill/>
          <a:ln>
            <a:noFill/>
          </a:ln>
        </p:spPr>
      </p:pic>
      <p:pic>
        <p:nvPicPr>
          <p:cNvPr id="174" name="Google Shape;174;p13"/>
          <p:cNvPicPr preferRelativeResize="0"/>
          <p:nvPr/>
        </p:nvPicPr>
        <p:blipFill rotWithShape="1">
          <a:blip r:embed="rId4">
            <a:alphaModFix/>
          </a:blip>
          <a:srcRect/>
          <a:stretch/>
        </p:blipFill>
        <p:spPr>
          <a:xfrm>
            <a:off x="2148470" y="2122128"/>
            <a:ext cx="1705829" cy="2447494"/>
          </a:xfrm>
          <a:prstGeom prst="rect">
            <a:avLst/>
          </a:prstGeom>
          <a:noFill/>
          <a:ln>
            <a:noFill/>
          </a:ln>
        </p:spPr>
      </p:pic>
      <p:pic>
        <p:nvPicPr>
          <p:cNvPr id="175" name="Google Shape;175;p13"/>
          <p:cNvPicPr preferRelativeResize="0"/>
          <p:nvPr/>
        </p:nvPicPr>
        <p:blipFill rotWithShape="1">
          <a:blip r:embed="rId5">
            <a:alphaModFix/>
          </a:blip>
          <a:srcRect/>
          <a:stretch/>
        </p:blipFill>
        <p:spPr>
          <a:xfrm>
            <a:off x="4126034" y="2109784"/>
            <a:ext cx="1718854" cy="2447271"/>
          </a:xfrm>
          <a:prstGeom prst="rect">
            <a:avLst/>
          </a:prstGeom>
          <a:noFill/>
          <a:ln>
            <a:noFill/>
          </a:ln>
        </p:spPr>
      </p:pic>
      <p:pic>
        <p:nvPicPr>
          <p:cNvPr id="176" name="Google Shape;176;p13"/>
          <p:cNvPicPr preferRelativeResize="0"/>
          <p:nvPr/>
        </p:nvPicPr>
        <p:blipFill rotWithShape="1">
          <a:blip r:embed="rId6">
            <a:alphaModFix/>
          </a:blip>
          <a:srcRect/>
          <a:stretch/>
        </p:blipFill>
        <p:spPr>
          <a:xfrm>
            <a:off x="6010202" y="2109784"/>
            <a:ext cx="1753688" cy="2496866"/>
          </a:xfrm>
          <a:prstGeom prst="rect">
            <a:avLst/>
          </a:prstGeom>
          <a:noFill/>
          <a:ln>
            <a:noFill/>
          </a:ln>
        </p:spPr>
      </p:pic>
      <p:pic>
        <p:nvPicPr>
          <p:cNvPr id="177" name="Google Shape;177;p13"/>
          <p:cNvPicPr preferRelativeResize="0"/>
          <p:nvPr/>
        </p:nvPicPr>
        <p:blipFill rotWithShape="1">
          <a:blip r:embed="rId7">
            <a:alphaModFix/>
          </a:blip>
          <a:srcRect/>
          <a:stretch/>
        </p:blipFill>
        <p:spPr>
          <a:xfrm>
            <a:off x="8094519" y="2122128"/>
            <a:ext cx="1738500" cy="2472179"/>
          </a:xfrm>
          <a:prstGeom prst="rect">
            <a:avLst/>
          </a:prstGeom>
          <a:noFill/>
          <a:ln>
            <a:noFill/>
          </a:ln>
        </p:spPr>
      </p:pic>
      <p:pic>
        <p:nvPicPr>
          <p:cNvPr id="178" name="Google Shape;178;p13"/>
          <p:cNvPicPr preferRelativeResize="0"/>
          <p:nvPr/>
        </p:nvPicPr>
        <p:blipFill rotWithShape="1">
          <a:blip r:embed="rId8">
            <a:alphaModFix/>
          </a:blip>
          <a:srcRect/>
          <a:stretch/>
        </p:blipFill>
        <p:spPr>
          <a:xfrm>
            <a:off x="10163648" y="2109785"/>
            <a:ext cx="1738501" cy="247218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Pronouncing the phonemes</a:t>
            </a:r>
            <a:endParaRPr/>
          </a:p>
        </p:txBody>
      </p:sp>
      <p:sp>
        <p:nvSpPr>
          <p:cNvPr id="210" name="Google Shape;210;p17">
            <a:hlinkClick r:id="rId3"/>
          </p:cNvPr>
          <p:cNvSpPr txBox="1"/>
          <p:nvPr/>
        </p:nvSpPr>
        <p:spPr>
          <a:xfrm>
            <a:off x="4895107" y="2038484"/>
            <a:ext cx="6581899" cy="4154498"/>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chemeClr val="dk1"/>
              </a:buClr>
              <a:buSzPts val="2100"/>
              <a:buFont typeface="Arial"/>
              <a:buNone/>
            </a:pPr>
            <a:endParaRPr sz="2100" b="1" dirty="0">
              <a:solidFill>
                <a:srgbClr val="000099"/>
              </a:solidFill>
              <a:latin typeface="Calibri"/>
              <a:ea typeface="Calibri"/>
              <a:cs typeface="Calibri"/>
              <a:sym typeface="Calibri"/>
            </a:endParaRPr>
          </a:p>
          <a:p>
            <a:pPr marL="0" marR="0" lvl="0" indent="0" algn="l" rtl="0">
              <a:lnSpc>
                <a:spcPct val="90000"/>
              </a:lnSpc>
              <a:spcBef>
                <a:spcPts val="1000"/>
              </a:spcBef>
              <a:spcAft>
                <a:spcPts val="0"/>
              </a:spcAft>
              <a:buClr>
                <a:srgbClr val="FF0000"/>
              </a:buClr>
              <a:buSzPts val="2100"/>
              <a:buFont typeface="Arial"/>
              <a:buNone/>
            </a:pPr>
            <a:r>
              <a:rPr lang="en-GB" sz="2100" b="1" dirty="0">
                <a:solidFill>
                  <a:srgbClr val="FF0000"/>
                </a:solidFill>
                <a:latin typeface="Calibri"/>
                <a:ea typeface="Calibri"/>
                <a:cs typeface="Calibri"/>
                <a:sym typeface="Calibri"/>
              </a:rPr>
              <a:t>                                      </a:t>
            </a:r>
            <a:endParaRPr dirty="0"/>
          </a:p>
          <a:p>
            <a:pPr marL="0" marR="0" lvl="0" indent="0" algn="l" rtl="0">
              <a:lnSpc>
                <a:spcPct val="90000"/>
              </a:lnSpc>
              <a:spcBef>
                <a:spcPts val="1000"/>
              </a:spcBef>
              <a:spcAft>
                <a:spcPts val="0"/>
              </a:spcAft>
              <a:buClr>
                <a:schemeClr val="dk1"/>
              </a:buClr>
              <a:buSzPts val="2100"/>
              <a:buFont typeface="Arial"/>
              <a:buNone/>
            </a:pPr>
            <a:r>
              <a:rPr lang="en-GB" sz="2100" b="1" dirty="0" smtClean="0">
                <a:solidFill>
                  <a:srgbClr val="FF0000"/>
                </a:solidFill>
                <a:latin typeface="Calibri"/>
                <a:ea typeface="Calibri"/>
                <a:cs typeface="Calibri"/>
                <a:sym typeface="Calibri"/>
                <a:hlinkClick r:id="rId4"/>
              </a:rPr>
              <a:t>https://www.youtube.com/watch?v=UCI2mu7URBc</a:t>
            </a:r>
            <a:endParaRPr sz="2100" b="1" dirty="0">
              <a:solidFill>
                <a:srgbClr val="FF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100"/>
              <a:buFont typeface="Arial"/>
              <a:buNone/>
            </a:pPr>
            <a:endParaRPr sz="2100" b="1" dirty="0">
              <a:solidFill>
                <a:srgbClr val="000099"/>
              </a:solidFill>
              <a:latin typeface="Calibri"/>
              <a:ea typeface="Calibri"/>
              <a:cs typeface="Calibri"/>
              <a:sym typeface="Calibri"/>
            </a:endParaRPr>
          </a:p>
          <a:p>
            <a:pPr marL="0" marR="0" lvl="0" indent="0" algn="l" rtl="0">
              <a:lnSpc>
                <a:spcPct val="90000"/>
              </a:lnSpc>
              <a:spcBef>
                <a:spcPts val="1000"/>
              </a:spcBef>
              <a:spcAft>
                <a:spcPts val="0"/>
              </a:spcAft>
              <a:buClr>
                <a:srgbClr val="000099"/>
              </a:buClr>
              <a:buSzPts val="2100"/>
              <a:buFont typeface="Arial"/>
              <a:buNone/>
            </a:pPr>
            <a:r>
              <a:rPr lang="en-GB" sz="2100" b="1" dirty="0">
                <a:solidFill>
                  <a:srgbClr val="000099"/>
                </a:solidFill>
                <a:latin typeface="Calibri"/>
                <a:ea typeface="Calibri"/>
                <a:cs typeface="Calibri"/>
                <a:sym typeface="Calibri"/>
              </a:rPr>
              <a:t> </a:t>
            </a:r>
            <a:r>
              <a:rPr lang="en-GB" sz="3000" dirty="0">
                <a:solidFill>
                  <a:srgbClr val="000099"/>
                </a:solidFill>
                <a:latin typeface="Calibri"/>
                <a:ea typeface="Calibri"/>
                <a:cs typeface="Calibri"/>
                <a:sym typeface="Calibri"/>
              </a:rPr>
              <a:t>Long:   </a:t>
            </a:r>
            <a:r>
              <a:rPr lang="en-GB" sz="3000" b="1" dirty="0">
                <a:solidFill>
                  <a:srgbClr val="000099"/>
                </a:solidFill>
                <a:latin typeface="Calibri"/>
                <a:ea typeface="Calibri"/>
                <a:cs typeface="Calibri"/>
                <a:sym typeface="Calibri"/>
              </a:rPr>
              <a:t>f   l   m   n   r   s   </a:t>
            </a:r>
            <a:r>
              <a:rPr lang="en-GB" sz="3000" b="1" dirty="0" err="1">
                <a:solidFill>
                  <a:srgbClr val="000099"/>
                </a:solidFill>
                <a:latin typeface="Calibri"/>
                <a:ea typeface="Calibri"/>
                <a:cs typeface="Calibri"/>
                <a:sym typeface="Calibri"/>
              </a:rPr>
              <a:t>sh</a:t>
            </a:r>
            <a:r>
              <a:rPr lang="en-GB" sz="3000" b="1" dirty="0">
                <a:solidFill>
                  <a:srgbClr val="000099"/>
                </a:solidFill>
                <a:latin typeface="Calibri"/>
                <a:ea typeface="Calibri"/>
                <a:cs typeface="Calibri"/>
                <a:sym typeface="Calibri"/>
              </a:rPr>
              <a:t>   v   </a:t>
            </a:r>
            <a:r>
              <a:rPr lang="en-GB" sz="3000" b="1" dirty="0" err="1">
                <a:solidFill>
                  <a:srgbClr val="000099"/>
                </a:solidFill>
                <a:latin typeface="Calibri"/>
                <a:ea typeface="Calibri"/>
                <a:cs typeface="Calibri"/>
                <a:sym typeface="Calibri"/>
              </a:rPr>
              <a:t>th</a:t>
            </a:r>
            <a:r>
              <a:rPr lang="en-GB" sz="3000" b="1" dirty="0">
                <a:solidFill>
                  <a:srgbClr val="000099"/>
                </a:solidFill>
                <a:latin typeface="Calibri"/>
                <a:ea typeface="Calibri"/>
                <a:cs typeface="Calibri"/>
                <a:sym typeface="Calibri"/>
              </a:rPr>
              <a:t>   z  </a:t>
            </a:r>
            <a:endParaRPr dirty="0"/>
          </a:p>
          <a:p>
            <a:pPr marL="0" marR="0" lvl="0" indent="0" algn="l" rtl="0">
              <a:lnSpc>
                <a:spcPct val="90000"/>
              </a:lnSpc>
              <a:spcBef>
                <a:spcPts val="1000"/>
              </a:spcBef>
              <a:spcAft>
                <a:spcPts val="0"/>
              </a:spcAft>
              <a:buClr>
                <a:schemeClr val="dk1"/>
              </a:buClr>
              <a:buSzPts val="750"/>
              <a:buFont typeface="Arial"/>
              <a:buNone/>
            </a:pPr>
            <a:endParaRPr sz="750" b="1" dirty="0">
              <a:solidFill>
                <a:srgbClr val="000099"/>
              </a:solidFill>
              <a:latin typeface="Calibri"/>
              <a:ea typeface="Calibri"/>
              <a:cs typeface="Calibri"/>
              <a:sym typeface="Calibri"/>
            </a:endParaRPr>
          </a:p>
          <a:p>
            <a:pPr marL="0" marR="0" lvl="0" indent="0" algn="l" rtl="0">
              <a:lnSpc>
                <a:spcPct val="90000"/>
              </a:lnSpc>
              <a:spcBef>
                <a:spcPts val="1000"/>
              </a:spcBef>
              <a:spcAft>
                <a:spcPts val="0"/>
              </a:spcAft>
              <a:buClr>
                <a:srgbClr val="000099"/>
              </a:buClr>
              <a:buSzPts val="3000"/>
              <a:buFont typeface="Arial"/>
              <a:buNone/>
            </a:pPr>
            <a:r>
              <a:rPr lang="en-GB" sz="3000" b="1" dirty="0">
                <a:solidFill>
                  <a:srgbClr val="000099"/>
                </a:solidFill>
                <a:latin typeface="Calibri"/>
                <a:ea typeface="Calibri"/>
                <a:cs typeface="Calibri"/>
                <a:sym typeface="Calibri"/>
              </a:rPr>
              <a:t> </a:t>
            </a:r>
            <a:r>
              <a:rPr lang="en-GB" sz="3000" dirty="0">
                <a:solidFill>
                  <a:srgbClr val="000099"/>
                </a:solidFill>
                <a:latin typeface="Calibri"/>
                <a:ea typeface="Calibri"/>
                <a:cs typeface="Calibri"/>
                <a:sym typeface="Calibri"/>
              </a:rPr>
              <a:t>Bouncy</a:t>
            </a:r>
            <a:r>
              <a:rPr lang="en-GB" sz="3000" b="1" dirty="0">
                <a:solidFill>
                  <a:srgbClr val="000099"/>
                </a:solidFill>
                <a:latin typeface="Calibri"/>
                <a:ea typeface="Calibri"/>
                <a:cs typeface="Calibri"/>
                <a:sym typeface="Calibri"/>
              </a:rPr>
              <a:t>: c   p   t   </a:t>
            </a:r>
            <a:r>
              <a:rPr lang="en-GB" sz="3000" b="1" dirty="0" err="1">
                <a:solidFill>
                  <a:srgbClr val="000099"/>
                </a:solidFill>
                <a:latin typeface="Calibri"/>
                <a:ea typeface="Calibri"/>
                <a:cs typeface="Calibri"/>
                <a:sym typeface="Calibri"/>
              </a:rPr>
              <a:t>ch</a:t>
            </a:r>
            <a:r>
              <a:rPr lang="en-GB" sz="3000" b="1" dirty="0">
                <a:solidFill>
                  <a:srgbClr val="000099"/>
                </a:solidFill>
                <a:latin typeface="Calibri"/>
                <a:ea typeface="Calibri"/>
                <a:cs typeface="Calibri"/>
                <a:sym typeface="Calibri"/>
              </a:rPr>
              <a:t>   h  b   d   g   w   </a:t>
            </a:r>
            <a:r>
              <a:rPr lang="en-GB" sz="3000" b="1" dirty="0" err="1">
                <a:solidFill>
                  <a:srgbClr val="000099"/>
                </a:solidFill>
                <a:latin typeface="Calibri"/>
                <a:ea typeface="Calibri"/>
                <a:cs typeface="Calibri"/>
                <a:sym typeface="Calibri"/>
              </a:rPr>
              <a:t>qu</a:t>
            </a:r>
            <a:r>
              <a:rPr lang="en-GB" sz="3000" b="1" dirty="0">
                <a:solidFill>
                  <a:srgbClr val="000099"/>
                </a:solidFill>
                <a:latin typeface="Calibri"/>
                <a:ea typeface="Calibri"/>
                <a:cs typeface="Calibri"/>
                <a:sym typeface="Calibri"/>
              </a:rPr>
              <a:t>   </a:t>
            </a:r>
            <a:r>
              <a:rPr lang="en-GB" sz="3000" b="1" dirty="0" smtClean="0">
                <a:solidFill>
                  <a:srgbClr val="000099"/>
                </a:solidFill>
                <a:latin typeface="Calibri"/>
                <a:ea typeface="Calibri"/>
                <a:cs typeface="Calibri"/>
                <a:sym typeface="Calibri"/>
              </a:rPr>
              <a:t>y</a:t>
            </a:r>
          </a:p>
          <a:p>
            <a:pPr marL="0" marR="0" lvl="0" indent="0" algn="l" rtl="0">
              <a:lnSpc>
                <a:spcPct val="90000"/>
              </a:lnSpc>
              <a:spcBef>
                <a:spcPts val="1000"/>
              </a:spcBef>
              <a:spcAft>
                <a:spcPts val="0"/>
              </a:spcAft>
              <a:buClr>
                <a:srgbClr val="000099"/>
              </a:buClr>
              <a:buSzPts val="3000"/>
              <a:buFont typeface="Arial"/>
              <a:buNone/>
            </a:pPr>
            <a:endParaRPr lang="en-GB" sz="3000" b="1" dirty="0">
              <a:solidFill>
                <a:srgbClr val="000099"/>
              </a:solidFill>
              <a:latin typeface="Calibri"/>
              <a:cs typeface="Calibri"/>
              <a:sym typeface="Calibri"/>
            </a:endParaRPr>
          </a:p>
          <a:p>
            <a:pPr marL="0" marR="0" lvl="0" indent="0" algn="l" rtl="0">
              <a:lnSpc>
                <a:spcPct val="90000"/>
              </a:lnSpc>
              <a:spcBef>
                <a:spcPts val="1000"/>
              </a:spcBef>
              <a:spcAft>
                <a:spcPts val="0"/>
              </a:spcAft>
              <a:buClr>
                <a:srgbClr val="000099"/>
              </a:buClr>
              <a:buSzPts val="3000"/>
              <a:buFont typeface="Arial"/>
              <a:buNone/>
            </a:pPr>
            <a:r>
              <a:rPr lang="en-GB" sz="1800" dirty="0" smtClean="0">
                <a:hlinkClick r:id="rId5"/>
              </a:rPr>
              <a:t>https://home.oxfordowl.co.uk/reading/phonics/</a:t>
            </a:r>
            <a:endParaRPr sz="1800" dirty="0"/>
          </a:p>
        </p:txBody>
      </p:sp>
      <p:sp>
        <p:nvSpPr>
          <p:cNvPr id="211" name="Google Shape;211;p17"/>
          <p:cNvSpPr/>
          <p:nvPr/>
        </p:nvSpPr>
        <p:spPr>
          <a:xfrm>
            <a:off x="4584376" y="2823491"/>
            <a:ext cx="52939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213" name="Google Shape;213;p17"/>
          <p:cNvPicPr preferRelativeResize="0"/>
          <p:nvPr/>
        </p:nvPicPr>
        <p:blipFill rotWithShape="1">
          <a:blip r:embed="rId6">
            <a:alphaModFix/>
          </a:blip>
          <a:srcRect l="8464" r="22322" b="4730"/>
          <a:stretch/>
        </p:blipFill>
        <p:spPr>
          <a:xfrm>
            <a:off x="243840" y="1457631"/>
            <a:ext cx="2995749" cy="2146571"/>
          </a:xfrm>
          <a:prstGeom prst="rect">
            <a:avLst/>
          </a:prstGeom>
          <a:noFill/>
          <a:ln>
            <a:noFill/>
          </a:ln>
        </p:spPr>
      </p:pic>
      <p:pic>
        <p:nvPicPr>
          <p:cNvPr id="214" name="Google Shape;214;p17"/>
          <p:cNvPicPr preferRelativeResize="0">
            <a:picLocks noGrp="1"/>
          </p:cNvPicPr>
          <p:nvPr>
            <p:ph type="body" idx="1"/>
          </p:nvPr>
        </p:nvPicPr>
        <p:blipFill rotWithShape="1">
          <a:blip r:embed="rId7">
            <a:alphaModFix/>
          </a:blip>
          <a:srcRect b="15233"/>
          <a:stretch/>
        </p:blipFill>
        <p:spPr>
          <a:xfrm>
            <a:off x="2809672" y="2530916"/>
            <a:ext cx="1721644" cy="109209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title"/>
          </p:nvPr>
        </p:nvSpPr>
        <p:spPr>
          <a:xfrm>
            <a:off x="2004472" y="116632"/>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33C0B"/>
              </a:buClr>
              <a:buSzPts val="4400"/>
              <a:buFont typeface="Calibri"/>
              <a:buNone/>
            </a:pPr>
            <a:r>
              <a:rPr lang="en-GB" dirty="0">
                <a:solidFill>
                  <a:srgbClr val="833C0B"/>
                </a:solidFill>
              </a:rPr>
              <a:t>In EYFS…</a:t>
            </a:r>
            <a:endParaRPr dirty="0">
              <a:solidFill>
                <a:srgbClr val="833C0B"/>
              </a:solidFill>
            </a:endParaRPr>
          </a:p>
        </p:txBody>
      </p:sp>
      <p:sp>
        <p:nvSpPr>
          <p:cNvPr id="92" name="Google Shape;92;p2"/>
          <p:cNvSpPr txBox="1">
            <a:spLocks noGrp="1"/>
          </p:cNvSpPr>
          <p:nvPr>
            <p:ph type="body" idx="1"/>
          </p:nvPr>
        </p:nvSpPr>
        <p:spPr>
          <a:xfrm>
            <a:off x="630239" y="1094963"/>
            <a:ext cx="8229600" cy="562449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en-GB" sz="1800" b="1" dirty="0">
                <a:latin typeface="Calibri" panose="020F0502020204030204" pitchFamily="34" charset="0"/>
                <a:ea typeface="Comic Sans MS"/>
                <a:cs typeface="Calibri" panose="020F0502020204030204" pitchFamily="34" charset="0"/>
                <a:sym typeface="Comic Sans MS"/>
              </a:rPr>
              <a:t>Uniform:</a:t>
            </a:r>
            <a:endParaRPr dirty="0">
              <a:latin typeface="Calibri" panose="020F0502020204030204" pitchFamily="34" charset="0"/>
              <a:cs typeface="Calibri" panose="020F0502020204030204" pitchFamily="34" charset="0"/>
            </a:endParaRPr>
          </a:p>
          <a:p>
            <a:pPr marL="228600" lvl="0" indent="-211455" algn="l" rtl="0">
              <a:lnSpc>
                <a:spcPct val="90000"/>
              </a:lnSpc>
              <a:spcBef>
                <a:spcPts val="1000"/>
              </a:spcBef>
              <a:spcAft>
                <a:spcPts val="0"/>
              </a:spcAft>
              <a:buClr>
                <a:schemeClr val="dk1"/>
              </a:buClr>
              <a:buSzPct val="100000"/>
              <a:buChar char="•"/>
            </a:pPr>
            <a:r>
              <a:rPr lang="en-GB" sz="1800" dirty="0">
                <a:latin typeface="Calibri" panose="020F0502020204030204" pitchFamily="34" charset="0"/>
                <a:ea typeface="Comic Sans MS"/>
                <a:cs typeface="Calibri" panose="020F0502020204030204" pitchFamily="34" charset="0"/>
                <a:sym typeface="Comic Sans MS"/>
              </a:rPr>
              <a:t>School shoes.</a:t>
            </a:r>
            <a:endParaRPr dirty="0">
              <a:latin typeface="Calibri" panose="020F0502020204030204" pitchFamily="34" charset="0"/>
              <a:cs typeface="Calibri" panose="020F0502020204030204" pitchFamily="34" charset="0"/>
            </a:endParaRPr>
          </a:p>
          <a:p>
            <a:pPr marL="228600" lvl="0" indent="-211455" algn="l" rtl="0">
              <a:lnSpc>
                <a:spcPct val="90000"/>
              </a:lnSpc>
              <a:spcBef>
                <a:spcPts val="1000"/>
              </a:spcBef>
              <a:spcAft>
                <a:spcPts val="0"/>
              </a:spcAft>
              <a:buClr>
                <a:schemeClr val="dk1"/>
              </a:buClr>
              <a:buSzPct val="100000"/>
              <a:buChar char="•"/>
            </a:pPr>
            <a:r>
              <a:rPr lang="en-GB" sz="1800" dirty="0">
                <a:latin typeface="Calibri" panose="020F0502020204030204" pitchFamily="34" charset="0"/>
                <a:ea typeface="Comic Sans MS"/>
                <a:cs typeface="Calibri" panose="020F0502020204030204" pitchFamily="34" charset="0"/>
                <a:sym typeface="Comic Sans MS"/>
              </a:rPr>
              <a:t>Coats in school every day</a:t>
            </a:r>
            <a:endParaRPr dirty="0">
              <a:latin typeface="Calibri" panose="020F0502020204030204" pitchFamily="34" charset="0"/>
              <a:cs typeface="Calibri" panose="020F0502020204030204" pitchFamily="34" charset="0"/>
            </a:endParaRPr>
          </a:p>
          <a:p>
            <a:pPr marL="228600" lvl="0" indent="-211455" algn="l" rtl="0">
              <a:lnSpc>
                <a:spcPct val="90000"/>
              </a:lnSpc>
              <a:spcBef>
                <a:spcPts val="1000"/>
              </a:spcBef>
              <a:spcAft>
                <a:spcPts val="0"/>
              </a:spcAft>
              <a:buClr>
                <a:schemeClr val="dk1"/>
              </a:buClr>
              <a:buSzPct val="100000"/>
              <a:buChar char="•"/>
            </a:pPr>
            <a:r>
              <a:rPr lang="en-GB" sz="1800" dirty="0">
                <a:latin typeface="Calibri" panose="020F0502020204030204" pitchFamily="34" charset="0"/>
                <a:ea typeface="Comic Sans MS"/>
                <a:cs typeface="Calibri" panose="020F0502020204030204" pitchFamily="34" charset="0"/>
                <a:sym typeface="Comic Sans MS"/>
              </a:rPr>
              <a:t>PE days – Come in PE kit on </a:t>
            </a:r>
            <a:r>
              <a:rPr lang="en-GB" sz="1800" dirty="0" smtClean="0">
                <a:latin typeface="Calibri" panose="020F0502020204030204" pitchFamily="34" charset="0"/>
                <a:ea typeface="Comic Sans MS"/>
                <a:cs typeface="Calibri" panose="020F0502020204030204" pitchFamily="34" charset="0"/>
                <a:sym typeface="Comic Sans MS"/>
              </a:rPr>
              <a:t>Tuesday’s</a:t>
            </a:r>
            <a:endParaRPr sz="1800" dirty="0">
              <a:latin typeface="Calibri" panose="020F0502020204030204" pitchFamily="34" charset="0"/>
              <a:ea typeface="Comic Sans MS"/>
              <a:cs typeface="Calibri" panose="020F0502020204030204" pitchFamily="34" charset="0"/>
              <a:sym typeface="Comic Sans MS"/>
            </a:endParaRPr>
          </a:p>
          <a:p>
            <a:pPr marL="0" lvl="0" indent="0" algn="l" rtl="0">
              <a:lnSpc>
                <a:spcPct val="90000"/>
              </a:lnSpc>
              <a:spcBef>
                <a:spcPts val="1000"/>
              </a:spcBef>
              <a:spcAft>
                <a:spcPts val="0"/>
              </a:spcAft>
              <a:buClr>
                <a:schemeClr val="dk1"/>
              </a:buClr>
              <a:buSzPct val="100000"/>
              <a:buNone/>
            </a:pPr>
            <a:r>
              <a:rPr lang="en-GB" sz="1800" dirty="0">
                <a:latin typeface="Calibri" panose="020F0502020204030204" pitchFamily="34" charset="0"/>
                <a:ea typeface="Comic Sans MS"/>
                <a:cs typeface="Calibri" panose="020F0502020204030204" pitchFamily="34" charset="0"/>
                <a:sym typeface="Comic Sans MS"/>
              </a:rPr>
              <a:t>(Trainers, No ear-rings, hair up please)</a:t>
            </a:r>
            <a:endParaRPr dirty="0">
              <a:latin typeface="Calibri" panose="020F0502020204030204" pitchFamily="34" charset="0"/>
              <a:cs typeface="Calibri" panose="020F0502020204030204" pitchFamily="34" charset="0"/>
            </a:endParaRPr>
          </a:p>
          <a:p>
            <a:pPr marL="228600" lvl="0" indent="-211455" algn="l" rtl="0">
              <a:lnSpc>
                <a:spcPct val="90000"/>
              </a:lnSpc>
              <a:spcBef>
                <a:spcPts val="1000"/>
              </a:spcBef>
              <a:spcAft>
                <a:spcPts val="0"/>
              </a:spcAft>
              <a:buClr>
                <a:schemeClr val="dk1"/>
              </a:buClr>
              <a:buSzPct val="100000"/>
              <a:buChar char="•"/>
            </a:pPr>
            <a:r>
              <a:rPr lang="en-GB" sz="1800" dirty="0">
                <a:latin typeface="Calibri" panose="020F0502020204030204" pitchFamily="34" charset="0"/>
                <a:ea typeface="Comic Sans MS"/>
                <a:cs typeface="Calibri" panose="020F0502020204030204" pitchFamily="34" charset="0"/>
                <a:sym typeface="Comic Sans MS"/>
              </a:rPr>
              <a:t>Wellies in school</a:t>
            </a:r>
            <a:endParaRPr dirty="0">
              <a:latin typeface="Calibri" panose="020F0502020204030204" pitchFamily="34" charset="0"/>
              <a:cs typeface="Calibri" panose="020F0502020204030204" pitchFamily="34" charset="0"/>
            </a:endParaRPr>
          </a:p>
          <a:p>
            <a:pPr marL="228600" lvl="0" indent="-211455" algn="l" rtl="0">
              <a:lnSpc>
                <a:spcPct val="90000"/>
              </a:lnSpc>
              <a:spcBef>
                <a:spcPts val="1000"/>
              </a:spcBef>
              <a:spcAft>
                <a:spcPts val="0"/>
              </a:spcAft>
              <a:buClr>
                <a:schemeClr val="dk1"/>
              </a:buClr>
              <a:buSzPct val="100000"/>
              <a:buChar char="•"/>
            </a:pPr>
            <a:r>
              <a:rPr lang="en-GB" sz="1800" dirty="0">
                <a:latin typeface="Calibri" panose="020F0502020204030204" pitchFamily="34" charset="0"/>
                <a:ea typeface="Comic Sans MS"/>
                <a:cs typeface="Calibri" panose="020F0502020204030204" pitchFamily="34" charset="0"/>
                <a:sym typeface="Comic Sans MS"/>
              </a:rPr>
              <a:t>Book bag – no rucksacks/large bags as we don’t have room in the cloakroom</a:t>
            </a:r>
            <a:endParaRPr dirty="0">
              <a:latin typeface="Calibri" panose="020F0502020204030204" pitchFamily="34" charset="0"/>
              <a:cs typeface="Calibri" panose="020F0502020204030204" pitchFamily="34" charset="0"/>
            </a:endParaRPr>
          </a:p>
          <a:p>
            <a:pPr marL="228600" lvl="0" indent="-211455" algn="l" rtl="0">
              <a:lnSpc>
                <a:spcPct val="90000"/>
              </a:lnSpc>
              <a:spcBef>
                <a:spcPts val="1000"/>
              </a:spcBef>
              <a:spcAft>
                <a:spcPts val="0"/>
              </a:spcAft>
              <a:buClr>
                <a:schemeClr val="dk1"/>
              </a:buClr>
              <a:buSzPct val="100000"/>
              <a:buChar char="•"/>
            </a:pPr>
            <a:r>
              <a:rPr lang="en-GB" sz="1800" dirty="0">
                <a:latin typeface="Calibri" panose="020F0502020204030204" pitchFamily="34" charset="0"/>
                <a:ea typeface="Comic Sans MS"/>
                <a:cs typeface="Calibri" panose="020F0502020204030204" pitchFamily="34" charset="0"/>
                <a:sym typeface="Comic Sans MS"/>
              </a:rPr>
              <a:t>All named please ☺ </a:t>
            </a:r>
            <a:endParaRPr sz="1800" dirty="0">
              <a:latin typeface="Calibri" panose="020F0502020204030204" pitchFamily="34" charset="0"/>
              <a:ea typeface="Comic Sans MS"/>
              <a:cs typeface="Calibri" panose="020F0502020204030204" pitchFamily="34" charset="0"/>
              <a:sym typeface="Comic Sans MS"/>
            </a:endParaRPr>
          </a:p>
          <a:p>
            <a:pPr marL="0" lvl="0" indent="0" algn="l" rtl="0">
              <a:lnSpc>
                <a:spcPct val="90000"/>
              </a:lnSpc>
              <a:spcBef>
                <a:spcPts val="1000"/>
              </a:spcBef>
              <a:spcAft>
                <a:spcPts val="0"/>
              </a:spcAft>
              <a:buClr>
                <a:schemeClr val="dk1"/>
              </a:buClr>
              <a:buSzPct val="100000"/>
              <a:buNone/>
            </a:pPr>
            <a:endParaRPr sz="1800" dirty="0">
              <a:latin typeface="Calibri" panose="020F0502020204030204" pitchFamily="34" charset="0"/>
              <a:ea typeface="Comic Sans MS"/>
              <a:cs typeface="Calibri" panose="020F0502020204030204" pitchFamily="34" charset="0"/>
              <a:sym typeface="Comic Sans MS"/>
            </a:endParaRPr>
          </a:p>
          <a:p>
            <a:pPr marL="228600" lvl="0" indent="-211455" algn="l" rtl="0">
              <a:lnSpc>
                <a:spcPct val="90000"/>
              </a:lnSpc>
              <a:spcBef>
                <a:spcPts val="1000"/>
              </a:spcBef>
              <a:spcAft>
                <a:spcPts val="0"/>
              </a:spcAft>
              <a:buClr>
                <a:schemeClr val="dk1"/>
              </a:buClr>
              <a:buSzPct val="100000"/>
              <a:buChar char="•"/>
            </a:pPr>
            <a:r>
              <a:rPr lang="en-GB" sz="1800" dirty="0">
                <a:latin typeface="Calibri" panose="020F0502020204030204" pitchFamily="34" charset="0"/>
                <a:ea typeface="Comic Sans MS"/>
                <a:cs typeface="Calibri" panose="020F0502020204030204" pitchFamily="34" charset="0"/>
                <a:sym typeface="Comic Sans MS"/>
              </a:rPr>
              <a:t>EYFS gate- </a:t>
            </a:r>
            <a:r>
              <a:rPr lang="en-GB" sz="1800" dirty="0" smtClean="0">
                <a:latin typeface="Calibri" panose="020F0502020204030204" pitchFamily="34" charset="0"/>
                <a:ea typeface="Comic Sans MS"/>
                <a:cs typeface="Calibri" panose="020F0502020204030204" pitchFamily="34" charset="0"/>
                <a:sym typeface="Comic Sans MS"/>
              </a:rPr>
              <a:t>8:35am </a:t>
            </a:r>
            <a:endParaRPr sz="1800" dirty="0">
              <a:latin typeface="Calibri" panose="020F0502020204030204" pitchFamily="34" charset="0"/>
              <a:ea typeface="Comic Sans MS"/>
              <a:cs typeface="Calibri" panose="020F0502020204030204" pitchFamily="34" charset="0"/>
              <a:sym typeface="Comic Sans MS"/>
            </a:endParaRPr>
          </a:p>
          <a:p>
            <a:pPr marL="228600" lvl="0" indent="0" algn="l" rtl="0">
              <a:lnSpc>
                <a:spcPct val="90000"/>
              </a:lnSpc>
              <a:spcBef>
                <a:spcPts val="1000"/>
              </a:spcBef>
              <a:spcAft>
                <a:spcPts val="0"/>
              </a:spcAft>
              <a:buNone/>
            </a:pPr>
            <a:r>
              <a:rPr lang="en-GB" sz="1800" dirty="0">
                <a:latin typeface="Calibri" panose="020F0502020204030204" pitchFamily="34" charset="0"/>
                <a:ea typeface="Comic Sans MS"/>
                <a:cs typeface="Calibri" panose="020F0502020204030204" pitchFamily="34" charset="0"/>
                <a:sym typeface="Comic Sans MS"/>
              </a:rPr>
              <a:t>Gate closes at 8:50-please enter through office to sign your child in</a:t>
            </a:r>
            <a:endParaRPr sz="1800" dirty="0">
              <a:latin typeface="Calibri" panose="020F0502020204030204" pitchFamily="34" charset="0"/>
              <a:ea typeface="Comic Sans MS"/>
              <a:cs typeface="Calibri" panose="020F0502020204030204" pitchFamily="34" charset="0"/>
              <a:sym typeface="Comic Sans MS"/>
            </a:endParaRPr>
          </a:p>
          <a:p>
            <a:pPr marL="228600" lvl="0" indent="-211455" algn="l" rtl="0">
              <a:lnSpc>
                <a:spcPct val="90000"/>
              </a:lnSpc>
              <a:spcBef>
                <a:spcPts val="1000"/>
              </a:spcBef>
              <a:spcAft>
                <a:spcPts val="0"/>
              </a:spcAft>
              <a:buClr>
                <a:schemeClr val="dk1"/>
              </a:buClr>
              <a:buSzPct val="100000"/>
              <a:buChar char="•"/>
            </a:pPr>
            <a:r>
              <a:rPr lang="en-GB" sz="1800" dirty="0">
                <a:latin typeface="Calibri" panose="020F0502020204030204" pitchFamily="34" charset="0"/>
                <a:ea typeface="Comic Sans MS"/>
                <a:cs typeface="Calibri" panose="020F0502020204030204" pitchFamily="34" charset="0"/>
                <a:sym typeface="Comic Sans MS"/>
              </a:rPr>
              <a:t>Library Day- </a:t>
            </a:r>
            <a:r>
              <a:rPr lang="en-GB" sz="1800" dirty="0" smtClean="0">
                <a:latin typeface="Calibri" panose="020F0502020204030204" pitchFamily="34" charset="0"/>
                <a:ea typeface="Comic Sans MS"/>
                <a:cs typeface="Calibri" panose="020F0502020204030204" pitchFamily="34" charset="0"/>
                <a:sym typeface="Comic Sans MS"/>
              </a:rPr>
              <a:t>Friday</a:t>
            </a:r>
            <a:endParaRPr lang="en-GB" sz="1800" dirty="0">
              <a:latin typeface="Calibri" panose="020F0502020204030204" pitchFamily="34" charset="0"/>
              <a:ea typeface="Comic Sans MS"/>
              <a:cs typeface="Calibri" panose="020F0502020204030204" pitchFamily="34" charset="0"/>
              <a:sym typeface="Comic Sans MS"/>
            </a:endParaRPr>
          </a:p>
          <a:p>
            <a:pPr marL="228600" lvl="0" indent="-211455" algn="l" rtl="0">
              <a:lnSpc>
                <a:spcPct val="90000"/>
              </a:lnSpc>
              <a:spcBef>
                <a:spcPts val="1000"/>
              </a:spcBef>
              <a:spcAft>
                <a:spcPts val="0"/>
              </a:spcAft>
              <a:buClr>
                <a:schemeClr val="dk1"/>
              </a:buClr>
              <a:buSzPct val="100000"/>
              <a:buChar char="•"/>
            </a:pPr>
            <a:endParaRPr lang="en-GB" sz="1800" b="1" dirty="0">
              <a:latin typeface="Calibri" panose="020F0502020204030204" pitchFamily="34" charset="0"/>
              <a:ea typeface="Comic Sans MS"/>
              <a:cs typeface="Calibri" panose="020F0502020204030204" pitchFamily="34" charset="0"/>
              <a:sym typeface="Comic Sans MS"/>
            </a:endParaRPr>
          </a:p>
          <a:p>
            <a:pPr marL="228600" lvl="0" indent="-211455" algn="l" rtl="0">
              <a:lnSpc>
                <a:spcPct val="90000"/>
              </a:lnSpc>
              <a:spcBef>
                <a:spcPts val="1000"/>
              </a:spcBef>
              <a:spcAft>
                <a:spcPts val="0"/>
              </a:spcAft>
              <a:buClr>
                <a:schemeClr val="dk1"/>
              </a:buClr>
              <a:buSzPct val="100000"/>
              <a:buChar char="•"/>
            </a:pPr>
            <a:endParaRPr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dk1"/>
              </a:buClr>
              <a:buSzPct val="100000"/>
              <a:buNone/>
            </a:pPr>
            <a:endParaRPr sz="1800" b="1" dirty="0">
              <a:latin typeface="Comic Sans MS"/>
              <a:ea typeface="Comic Sans MS"/>
              <a:cs typeface="Comic Sans MS"/>
              <a:sym typeface="Comic Sans MS"/>
            </a:endParaRPr>
          </a:p>
          <a:p>
            <a:pPr marL="228600" lvl="0" indent="-101600" algn="l" rtl="0">
              <a:lnSpc>
                <a:spcPct val="90000"/>
              </a:lnSpc>
              <a:spcBef>
                <a:spcPts val="1000"/>
              </a:spcBef>
              <a:spcAft>
                <a:spcPts val="0"/>
              </a:spcAft>
              <a:buClr>
                <a:schemeClr val="dk1"/>
              </a:buClr>
              <a:buSzPct val="100000"/>
              <a:buNone/>
            </a:pPr>
            <a:endParaRPr sz="2000" dirty="0">
              <a:solidFill>
                <a:srgbClr val="323F4F"/>
              </a:solidFill>
              <a:latin typeface="Comic Sans MS"/>
              <a:ea typeface="Comic Sans MS"/>
              <a:cs typeface="Comic Sans MS"/>
              <a:sym typeface="Comic Sans MS"/>
            </a:endParaRPr>
          </a:p>
          <a:p>
            <a:pPr marL="228600" lvl="0" indent="-50800" algn="l" rtl="0">
              <a:lnSpc>
                <a:spcPct val="90000"/>
              </a:lnSpc>
              <a:spcBef>
                <a:spcPts val="1000"/>
              </a:spcBef>
              <a:spcAft>
                <a:spcPts val="0"/>
              </a:spcAft>
              <a:buClr>
                <a:schemeClr val="dk1"/>
              </a:buClr>
              <a:buSzPct val="100000"/>
              <a:buNone/>
            </a:pPr>
            <a:endParaRPr dirty="0"/>
          </a:p>
        </p:txBody>
      </p:sp>
      <p:sp>
        <p:nvSpPr>
          <p:cNvPr id="93" name="Google Shape;93;p2"/>
          <p:cNvSpPr txBox="1"/>
          <p:nvPr/>
        </p:nvSpPr>
        <p:spPr>
          <a:xfrm>
            <a:off x="5591943" y="332656"/>
            <a:ext cx="6016361" cy="280831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1800"/>
              <a:buFont typeface="Arial"/>
              <a:buNone/>
            </a:pPr>
            <a:r>
              <a:rPr lang="en-GB" sz="1800" b="0" i="0" u="sng" strike="noStrike" cap="none" dirty="0">
                <a:solidFill>
                  <a:schemeClr val="dk1"/>
                </a:solidFill>
                <a:latin typeface="Calibri" panose="020F0502020204030204" pitchFamily="34" charset="0"/>
                <a:ea typeface="Comic Sans MS"/>
                <a:cs typeface="Calibri" panose="020F0502020204030204" pitchFamily="34" charset="0"/>
                <a:sym typeface="Comic Sans MS"/>
              </a:rPr>
              <a:t>Class Teacher</a:t>
            </a:r>
            <a:endParaRPr dirty="0">
              <a:latin typeface="Calibri" panose="020F0502020204030204" pitchFamily="34" charset="0"/>
              <a:cs typeface="Calibri" panose="020F0502020204030204" pitchFamily="34" charset="0"/>
            </a:endParaRPr>
          </a:p>
          <a:p>
            <a:pPr marL="0" marR="0" lvl="0" indent="0" algn="ctr" rtl="0">
              <a:lnSpc>
                <a:spcPct val="90000"/>
              </a:lnSpc>
              <a:spcBef>
                <a:spcPts val="750"/>
              </a:spcBef>
              <a:spcAft>
                <a:spcPts val="0"/>
              </a:spcAft>
              <a:buClr>
                <a:schemeClr val="dk1"/>
              </a:buClr>
              <a:buSzPts val="1800"/>
              <a:buFont typeface="Arial"/>
              <a:buNone/>
            </a:pPr>
            <a:r>
              <a:rPr lang="en-GB" sz="1800" b="0" i="0" u="none" strike="noStrike" cap="none" dirty="0" smtClean="0">
                <a:solidFill>
                  <a:schemeClr val="dk1"/>
                </a:solidFill>
                <a:latin typeface="Calibri" panose="020F0502020204030204" pitchFamily="34" charset="0"/>
                <a:ea typeface="Comic Sans MS"/>
                <a:cs typeface="Calibri" panose="020F0502020204030204" pitchFamily="34" charset="0"/>
                <a:sym typeface="Comic Sans MS"/>
              </a:rPr>
              <a:t>Mrs Crump	Miss </a:t>
            </a:r>
            <a:r>
              <a:rPr lang="en-GB" sz="1800" b="0" i="0" u="none" strike="noStrike" cap="none" dirty="0">
                <a:solidFill>
                  <a:schemeClr val="dk1"/>
                </a:solidFill>
                <a:latin typeface="Calibri" panose="020F0502020204030204" pitchFamily="34" charset="0"/>
                <a:ea typeface="Comic Sans MS"/>
                <a:cs typeface="Calibri" panose="020F0502020204030204" pitchFamily="34" charset="0"/>
                <a:sym typeface="Comic Sans MS"/>
              </a:rPr>
              <a:t>Lewis</a:t>
            </a:r>
            <a:endParaRPr dirty="0">
              <a:latin typeface="Calibri" panose="020F0502020204030204" pitchFamily="34" charset="0"/>
              <a:cs typeface="Calibri" panose="020F0502020204030204" pitchFamily="34" charset="0"/>
            </a:endParaRPr>
          </a:p>
          <a:p>
            <a:pPr marL="0" marR="0" lvl="0" indent="0" algn="ctr" rtl="0">
              <a:lnSpc>
                <a:spcPct val="90000"/>
              </a:lnSpc>
              <a:spcBef>
                <a:spcPts val="750"/>
              </a:spcBef>
              <a:spcAft>
                <a:spcPts val="0"/>
              </a:spcAft>
              <a:buClr>
                <a:schemeClr val="dk1"/>
              </a:buClr>
              <a:buSzPts val="1800"/>
              <a:buFont typeface="Arial"/>
              <a:buNone/>
            </a:pPr>
            <a:endParaRPr sz="1800" b="0" i="0" u="none" strike="noStrike" cap="none" dirty="0">
              <a:solidFill>
                <a:schemeClr val="dk1"/>
              </a:solidFill>
              <a:latin typeface="Calibri" panose="020F0502020204030204" pitchFamily="34" charset="0"/>
              <a:ea typeface="Comic Sans MS"/>
              <a:cs typeface="Calibri" panose="020F0502020204030204" pitchFamily="34" charset="0"/>
              <a:sym typeface="Comic Sans MS"/>
            </a:endParaRPr>
          </a:p>
          <a:p>
            <a:pPr marL="0" marR="0" lvl="0" indent="0" algn="ctr" rtl="0">
              <a:lnSpc>
                <a:spcPct val="90000"/>
              </a:lnSpc>
              <a:spcBef>
                <a:spcPts val="750"/>
              </a:spcBef>
              <a:spcAft>
                <a:spcPts val="0"/>
              </a:spcAft>
              <a:buClr>
                <a:schemeClr val="dk1"/>
              </a:buClr>
              <a:buSzPts val="1800"/>
              <a:buFont typeface="Arial"/>
              <a:buNone/>
            </a:pPr>
            <a:r>
              <a:rPr lang="en-GB" sz="1800" b="0" i="0" u="sng" strike="noStrike" cap="none" dirty="0" smtClean="0">
                <a:solidFill>
                  <a:schemeClr val="dk1"/>
                </a:solidFill>
                <a:latin typeface="Calibri" panose="020F0502020204030204" pitchFamily="34" charset="0"/>
                <a:ea typeface="Comic Sans MS"/>
                <a:cs typeface="Calibri" panose="020F0502020204030204" pitchFamily="34" charset="0"/>
                <a:sym typeface="Comic Sans MS"/>
              </a:rPr>
              <a:t>Teaching Assistant</a:t>
            </a:r>
          </a:p>
          <a:p>
            <a:pPr marL="0" marR="0" lvl="0" indent="0" rtl="0">
              <a:lnSpc>
                <a:spcPct val="90000"/>
              </a:lnSpc>
              <a:spcBef>
                <a:spcPts val="750"/>
              </a:spcBef>
              <a:spcAft>
                <a:spcPts val="0"/>
              </a:spcAft>
              <a:buClr>
                <a:schemeClr val="dk1"/>
              </a:buClr>
              <a:buSzPts val="1800"/>
              <a:buFont typeface="Arial"/>
              <a:buNone/>
            </a:pPr>
            <a:r>
              <a:rPr lang="en-GB" sz="1800" dirty="0" smtClean="0">
                <a:solidFill>
                  <a:schemeClr val="dk1"/>
                </a:solidFill>
                <a:latin typeface="Calibri" panose="020F0502020204030204" pitchFamily="34" charset="0"/>
                <a:ea typeface="Comic Sans MS"/>
                <a:cs typeface="Calibri" panose="020F0502020204030204" pitchFamily="34" charset="0"/>
                <a:sym typeface="Comic Sans MS"/>
              </a:rPr>
              <a:t>	          </a:t>
            </a:r>
            <a:r>
              <a:rPr lang="en-GB" sz="1800" b="0" i="0" u="none" strike="noStrike" cap="none" dirty="0" smtClean="0">
                <a:solidFill>
                  <a:schemeClr val="dk1"/>
                </a:solidFill>
                <a:latin typeface="Calibri" panose="020F0502020204030204" pitchFamily="34" charset="0"/>
                <a:ea typeface="Comic Sans MS"/>
                <a:cs typeface="Calibri" panose="020F0502020204030204" pitchFamily="34" charset="0"/>
                <a:sym typeface="Comic Sans MS"/>
              </a:rPr>
              <a:t>Mrs Bryson	           Mrs </a:t>
            </a:r>
            <a:r>
              <a:rPr lang="en-GB" sz="1800" b="0" i="0" u="none" strike="noStrike" cap="none" dirty="0" err="1" smtClean="0">
                <a:solidFill>
                  <a:schemeClr val="dk1"/>
                </a:solidFill>
                <a:latin typeface="Calibri" panose="020F0502020204030204" pitchFamily="34" charset="0"/>
                <a:ea typeface="Comic Sans MS"/>
                <a:cs typeface="Calibri" panose="020F0502020204030204" pitchFamily="34" charset="0"/>
                <a:sym typeface="Comic Sans MS"/>
              </a:rPr>
              <a:t>Teggart</a:t>
            </a:r>
            <a:endParaRPr sz="1800" b="0" i="0" u="none" strike="noStrike" cap="none" dirty="0">
              <a:solidFill>
                <a:schemeClr val="dk1"/>
              </a:solidFill>
              <a:latin typeface="Calibri" panose="020F0502020204030204" pitchFamily="34" charset="0"/>
              <a:ea typeface="Comic Sans MS"/>
              <a:cs typeface="Calibri" panose="020F0502020204030204" pitchFamily="34" charset="0"/>
              <a:sym typeface="Comic Sans MS"/>
            </a:endParaRPr>
          </a:p>
        </p:txBody>
      </p:sp>
      <p:pic>
        <p:nvPicPr>
          <p:cNvPr id="94" name="Google Shape;94;p2"/>
          <p:cNvPicPr preferRelativeResize="0"/>
          <p:nvPr/>
        </p:nvPicPr>
        <p:blipFill rotWithShape="1">
          <a:blip r:embed="rId3">
            <a:alphaModFix/>
          </a:blip>
          <a:srcRect/>
          <a:stretch/>
        </p:blipFill>
        <p:spPr>
          <a:xfrm>
            <a:off x="10196300" y="579464"/>
            <a:ext cx="895350" cy="885825"/>
          </a:xfrm>
          <a:prstGeom prst="rect">
            <a:avLst/>
          </a:prstGeom>
          <a:noFill/>
          <a:ln>
            <a:noFill/>
          </a:ln>
        </p:spPr>
      </p:pic>
      <p:pic>
        <p:nvPicPr>
          <p:cNvPr id="95" name="Google Shape;95;p2" descr="C:\Users\kcrump\AppData\Local\Temp\7zOC2DBD4C8\IMG_0081.jpg"/>
          <p:cNvPicPr preferRelativeResize="0"/>
          <p:nvPr/>
        </p:nvPicPr>
        <p:blipFill rotWithShape="1">
          <a:blip r:embed="rId4">
            <a:alphaModFix/>
          </a:blip>
          <a:srcRect b="30275"/>
          <a:stretch/>
        </p:blipFill>
        <p:spPr>
          <a:xfrm>
            <a:off x="6279739" y="579464"/>
            <a:ext cx="776765" cy="721082"/>
          </a:xfrm>
          <a:prstGeom prst="rect">
            <a:avLst/>
          </a:prstGeom>
          <a:noFill/>
          <a:ln>
            <a:noFill/>
          </a:ln>
        </p:spPr>
      </p:pic>
      <p:pic>
        <p:nvPicPr>
          <p:cNvPr id="98" name="Google Shape;98;p2"/>
          <p:cNvPicPr preferRelativeResize="0"/>
          <p:nvPr/>
        </p:nvPicPr>
        <p:blipFill>
          <a:blip r:embed="rId5">
            <a:alphaModFix/>
          </a:blip>
          <a:stretch>
            <a:fillRect/>
          </a:stretch>
        </p:blipFill>
        <p:spPr>
          <a:xfrm>
            <a:off x="10234072" y="1681313"/>
            <a:ext cx="658500" cy="882580"/>
          </a:xfrm>
          <a:prstGeom prst="rect">
            <a:avLst/>
          </a:prstGeom>
          <a:noFill/>
          <a:ln>
            <a:noFill/>
          </a:ln>
        </p:spPr>
      </p:pic>
      <p:pic>
        <p:nvPicPr>
          <p:cNvPr id="2" name="Picture 1"/>
          <p:cNvPicPr>
            <a:picLocks noChangeAspect="1"/>
          </p:cNvPicPr>
          <p:nvPr/>
        </p:nvPicPr>
        <p:blipFill>
          <a:blip r:embed="rId6"/>
          <a:stretch>
            <a:fillRect/>
          </a:stretch>
        </p:blipFill>
        <p:spPr>
          <a:xfrm>
            <a:off x="6279739" y="1689213"/>
            <a:ext cx="766631" cy="102217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GB"/>
          </a:p>
        </p:txBody>
      </p:sp>
      <p:pic>
        <p:nvPicPr>
          <p:cNvPr id="3" name="Picture 2"/>
          <p:cNvPicPr>
            <a:picLocks noChangeAspect="1"/>
          </p:cNvPicPr>
          <p:nvPr/>
        </p:nvPicPr>
        <p:blipFill>
          <a:blip r:embed="rId3"/>
          <a:stretch>
            <a:fillRect/>
          </a:stretch>
        </p:blipFill>
        <p:spPr>
          <a:xfrm>
            <a:off x="999692" y="820733"/>
            <a:ext cx="10192615" cy="5731818"/>
          </a:xfrm>
          <a:prstGeom prst="rect">
            <a:avLst/>
          </a:prstGeom>
        </p:spPr>
      </p:pic>
      <p:pic>
        <p:nvPicPr>
          <p:cNvPr id="220" name="Google Shape;220;p18"/>
          <p:cNvPicPr preferRelativeResize="0"/>
          <p:nvPr/>
        </p:nvPicPr>
        <p:blipFill rotWithShape="1">
          <a:blip r:embed="rId4">
            <a:alphaModFix/>
          </a:blip>
          <a:srcRect/>
          <a:stretch/>
        </p:blipFill>
        <p:spPr>
          <a:xfrm>
            <a:off x="8240485" y="310353"/>
            <a:ext cx="3570514" cy="7491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20"/>
          <p:cNvPicPr preferRelativeResize="0">
            <a:picLocks noGrp="1"/>
          </p:cNvPicPr>
          <p:nvPr>
            <p:ph type="body" idx="1"/>
          </p:nvPr>
        </p:nvPicPr>
        <p:blipFill rotWithShape="1">
          <a:blip r:embed="rId3">
            <a:alphaModFix/>
          </a:blip>
          <a:srcRect/>
          <a:stretch/>
        </p:blipFill>
        <p:spPr>
          <a:xfrm>
            <a:off x="749063" y="409302"/>
            <a:ext cx="10711417" cy="605146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21"/>
          <p:cNvPicPr preferRelativeResize="0">
            <a:picLocks noGrp="1"/>
          </p:cNvPicPr>
          <p:nvPr>
            <p:ph type="body" idx="1"/>
          </p:nvPr>
        </p:nvPicPr>
        <p:blipFill rotWithShape="1">
          <a:blip r:embed="rId3">
            <a:alphaModFix/>
          </a:blip>
          <a:srcRect/>
          <a:stretch/>
        </p:blipFill>
        <p:spPr>
          <a:xfrm>
            <a:off x="2094718" y="1294402"/>
            <a:ext cx="7793557" cy="435133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2"/>
          <p:cNvPicPr preferRelativeResize="0">
            <a:picLocks noGrp="1"/>
          </p:cNvPicPr>
          <p:nvPr>
            <p:ph type="body" idx="1"/>
          </p:nvPr>
        </p:nvPicPr>
        <p:blipFill rotWithShape="1">
          <a:blip r:embed="rId3">
            <a:alphaModFix/>
          </a:blip>
          <a:srcRect/>
          <a:stretch/>
        </p:blipFill>
        <p:spPr>
          <a:xfrm>
            <a:off x="991798" y="419568"/>
            <a:ext cx="4837154" cy="2702832"/>
          </a:xfrm>
          <a:prstGeom prst="rect">
            <a:avLst/>
          </a:prstGeom>
          <a:noFill/>
          <a:ln>
            <a:noFill/>
          </a:ln>
        </p:spPr>
      </p:pic>
      <p:pic>
        <p:nvPicPr>
          <p:cNvPr id="243" name="Google Shape;243;p22"/>
          <p:cNvPicPr preferRelativeResize="0"/>
          <p:nvPr/>
        </p:nvPicPr>
        <p:blipFill rotWithShape="1">
          <a:blip r:embed="rId4">
            <a:alphaModFix/>
          </a:blip>
          <a:srcRect/>
          <a:stretch/>
        </p:blipFill>
        <p:spPr>
          <a:xfrm>
            <a:off x="6243332" y="419568"/>
            <a:ext cx="4824771" cy="2702832"/>
          </a:xfrm>
          <a:prstGeom prst="rect">
            <a:avLst/>
          </a:prstGeom>
          <a:noFill/>
          <a:ln>
            <a:noFill/>
          </a:ln>
        </p:spPr>
      </p:pic>
      <p:pic>
        <p:nvPicPr>
          <p:cNvPr id="244" name="Google Shape;244;p22"/>
          <p:cNvPicPr preferRelativeResize="0"/>
          <p:nvPr/>
        </p:nvPicPr>
        <p:blipFill rotWithShape="1">
          <a:blip r:embed="rId5">
            <a:alphaModFix/>
          </a:blip>
          <a:srcRect/>
          <a:stretch/>
        </p:blipFill>
        <p:spPr>
          <a:xfrm>
            <a:off x="991798" y="3454882"/>
            <a:ext cx="4837154" cy="2712468"/>
          </a:xfrm>
          <a:prstGeom prst="rect">
            <a:avLst/>
          </a:prstGeom>
          <a:noFill/>
          <a:ln>
            <a:noFill/>
          </a:ln>
        </p:spPr>
      </p:pic>
      <p:pic>
        <p:nvPicPr>
          <p:cNvPr id="245" name="Google Shape;245;p22"/>
          <p:cNvPicPr preferRelativeResize="0"/>
          <p:nvPr/>
        </p:nvPicPr>
        <p:blipFill rotWithShape="1">
          <a:blip r:embed="rId6">
            <a:alphaModFix/>
          </a:blip>
          <a:srcRect/>
          <a:stretch/>
        </p:blipFill>
        <p:spPr>
          <a:xfrm>
            <a:off x="6243332" y="3454882"/>
            <a:ext cx="4866915" cy="271246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3"/>
          <p:cNvSpPr txBox="1">
            <a:spLocks noGrp="1"/>
          </p:cNvSpPr>
          <p:nvPr>
            <p:ph type="title"/>
          </p:nvPr>
        </p:nvSpPr>
        <p:spPr>
          <a:xfrm>
            <a:off x="324394" y="852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85623"/>
              </a:buClr>
              <a:buSzPts val="4400"/>
              <a:buFont typeface="Calibri"/>
              <a:buNone/>
            </a:pPr>
            <a:r>
              <a:rPr lang="en-GB" b="1">
                <a:solidFill>
                  <a:srgbClr val="385623"/>
                </a:solidFill>
              </a:rPr>
              <a:t>Parent newsletter </a:t>
            </a:r>
            <a:endParaRPr b="1">
              <a:solidFill>
                <a:srgbClr val="385623"/>
              </a:solidFill>
            </a:endParaRPr>
          </a:p>
        </p:txBody>
      </p:sp>
      <p:pic>
        <p:nvPicPr>
          <p:cNvPr id="251" name="Google Shape;251;p23"/>
          <p:cNvPicPr preferRelativeResize="0">
            <a:picLocks noGrp="1"/>
          </p:cNvPicPr>
          <p:nvPr>
            <p:ph type="body" idx="1"/>
          </p:nvPr>
        </p:nvPicPr>
        <p:blipFill rotWithShape="1">
          <a:blip r:embed="rId3">
            <a:alphaModFix/>
          </a:blip>
          <a:srcRect l="2394" t="2040" r="1"/>
          <a:stretch/>
        </p:blipFill>
        <p:spPr>
          <a:xfrm>
            <a:off x="366848" y="1278034"/>
            <a:ext cx="3995057" cy="5046514"/>
          </a:xfrm>
          <a:prstGeom prst="rect">
            <a:avLst/>
          </a:prstGeom>
          <a:noFill/>
          <a:ln>
            <a:noFill/>
          </a:ln>
        </p:spPr>
      </p:pic>
      <p:pic>
        <p:nvPicPr>
          <p:cNvPr id="252" name="Google Shape;252;p23"/>
          <p:cNvPicPr preferRelativeResize="0"/>
          <p:nvPr/>
        </p:nvPicPr>
        <p:blipFill rotWithShape="1">
          <a:blip r:embed="rId4">
            <a:alphaModFix/>
          </a:blip>
          <a:srcRect l="58498" t="17432" r="3112" b="45931"/>
          <a:stretch/>
        </p:blipFill>
        <p:spPr>
          <a:xfrm>
            <a:off x="9728562" y="223462"/>
            <a:ext cx="1582783" cy="926069"/>
          </a:xfrm>
          <a:prstGeom prst="rect">
            <a:avLst/>
          </a:prstGeom>
          <a:noFill/>
          <a:ln>
            <a:noFill/>
          </a:ln>
        </p:spPr>
      </p:pic>
      <p:sp>
        <p:nvSpPr>
          <p:cNvPr id="253" name="Google Shape;253;p23"/>
          <p:cNvSpPr txBox="1"/>
          <p:nvPr/>
        </p:nvSpPr>
        <p:spPr>
          <a:xfrm>
            <a:off x="5042262" y="533348"/>
            <a:ext cx="6520543" cy="57912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600"/>
              <a:buFont typeface="Arial"/>
              <a:buNone/>
            </a:pPr>
            <a:r>
              <a:rPr lang="en-GB" sz="1600" b="1" dirty="0">
                <a:solidFill>
                  <a:schemeClr val="dk1"/>
                </a:solidFill>
                <a:latin typeface="Comic Sans MS"/>
                <a:ea typeface="Comic Sans MS"/>
                <a:cs typeface="Comic Sans MS"/>
                <a:sym typeface="Comic Sans MS"/>
              </a:rPr>
              <a:t>Reading:</a:t>
            </a:r>
            <a:endParaRPr dirty="0"/>
          </a:p>
          <a:p>
            <a:pPr marL="228600" marR="0" lvl="0" indent="-228600" algn="l" rtl="0">
              <a:lnSpc>
                <a:spcPct val="90000"/>
              </a:lnSpc>
              <a:spcBef>
                <a:spcPts val="1000"/>
              </a:spcBef>
              <a:spcAft>
                <a:spcPts val="0"/>
              </a:spcAft>
              <a:buClr>
                <a:schemeClr val="dk1"/>
              </a:buClr>
              <a:buSzPts val="1600"/>
              <a:buFont typeface="Arial"/>
              <a:buChar char="•"/>
            </a:pPr>
            <a:r>
              <a:rPr lang="en-GB" sz="1600" dirty="0">
                <a:solidFill>
                  <a:schemeClr val="dk1"/>
                </a:solidFill>
                <a:latin typeface="Comic Sans MS"/>
                <a:ea typeface="Comic Sans MS"/>
                <a:cs typeface="Comic Sans MS"/>
                <a:sym typeface="Comic Sans MS"/>
              </a:rPr>
              <a:t>Reading 10 - 15 minutes daily</a:t>
            </a:r>
            <a:endParaRPr dirty="0"/>
          </a:p>
          <a:p>
            <a:pPr marL="228600" marR="0" lvl="0" indent="-228600" algn="l" rtl="0">
              <a:lnSpc>
                <a:spcPct val="90000"/>
              </a:lnSpc>
              <a:spcBef>
                <a:spcPts val="1000"/>
              </a:spcBef>
              <a:spcAft>
                <a:spcPts val="0"/>
              </a:spcAft>
              <a:buClr>
                <a:schemeClr val="dk1"/>
              </a:buClr>
              <a:buSzPts val="1600"/>
              <a:buFont typeface="Arial"/>
              <a:buChar char="•"/>
            </a:pPr>
            <a:r>
              <a:rPr lang="en-GB" sz="1600" dirty="0">
                <a:solidFill>
                  <a:schemeClr val="dk1"/>
                </a:solidFill>
                <a:latin typeface="Comic Sans MS"/>
                <a:ea typeface="Comic Sans MS"/>
                <a:cs typeface="Comic Sans MS"/>
                <a:sym typeface="Comic Sans MS"/>
              </a:rPr>
              <a:t>Please read at home to parents or another family member as frequently as possible. Reading every evening for roughly 10 minutes will greatly improve your child’s progress, understanding and experience </a:t>
            </a:r>
            <a:r>
              <a:rPr lang="en-GB" sz="1600" b="1" dirty="0">
                <a:solidFill>
                  <a:schemeClr val="dk1"/>
                </a:solidFill>
                <a:latin typeface="Comic Sans MS"/>
                <a:ea typeface="Comic Sans MS"/>
                <a:cs typeface="Comic Sans MS"/>
                <a:sym typeface="Comic Sans MS"/>
              </a:rPr>
              <a:t>in all areas</a:t>
            </a:r>
            <a:r>
              <a:rPr lang="en-GB" sz="1600" dirty="0">
                <a:solidFill>
                  <a:schemeClr val="dk1"/>
                </a:solidFill>
                <a:latin typeface="Comic Sans MS"/>
                <a:ea typeface="Comic Sans MS"/>
                <a:cs typeface="Comic Sans MS"/>
                <a:sym typeface="Comic Sans MS"/>
              </a:rPr>
              <a:t>. It will help consolidate the reading skills taught in school. It is hugely beneficial to hear your child read regularly and also to talk about the text that you have shared together.</a:t>
            </a:r>
            <a:endParaRPr dirty="0"/>
          </a:p>
          <a:p>
            <a:pPr marL="228600" marR="0" lvl="0" indent="-228600" algn="l" rtl="0">
              <a:lnSpc>
                <a:spcPct val="90000"/>
              </a:lnSpc>
              <a:spcBef>
                <a:spcPts val="1000"/>
              </a:spcBef>
              <a:spcAft>
                <a:spcPts val="0"/>
              </a:spcAft>
              <a:buClr>
                <a:schemeClr val="dk1"/>
              </a:buClr>
              <a:buSzPts val="1600"/>
              <a:buFont typeface="Arial"/>
              <a:buChar char="•"/>
            </a:pPr>
            <a:r>
              <a:rPr lang="en-GB" sz="1600" dirty="0">
                <a:solidFill>
                  <a:schemeClr val="dk1"/>
                </a:solidFill>
                <a:latin typeface="Comic Sans MS"/>
                <a:ea typeface="Comic Sans MS"/>
                <a:cs typeface="Comic Sans MS"/>
                <a:sym typeface="Comic Sans MS"/>
              </a:rPr>
              <a:t>Reading books and reading records in school </a:t>
            </a:r>
            <a:r>
              <a:rPr lang="en-GB" sz="1600" dirty="0" smtClean="0">
                <a:solidFill>
                  <a:schemeClr val="dk1"/>
                </a:solidFill>
                <a:latin typeface="Comic Sans MS"/>
                <a:ea typeface="Comic Sans MS"/>
                <a:cs typeface="Comic Sans MS"/>
                <a:sym typeface="Comic Sans MS"/>
              </a:rPr>
              <a:t>every day</a:t>
            </a:r>
            <a:r>
              <a:rPr lang="en-GB" sz="1600" dirty="0">
                <a:solidFill>
                  <a:schemeClr val="dk1"/>
                </a:solidFill>
                <a:latin typeface="Comic Sans MS"/>
                <a:ea typeface="Comic Sans MS"/>
                <a:cs typeface="Comic Sans MS"/>
                <a:sym typeface="Comic Sans MS"/>
              </a:rPr>
              <a:t>.</a:t>
            </a:r>
            <a:r>
              <a:rPr lang="en-GB" sz="1600" dirty="0" smtClean="0">
                <a:solidFill>
                  <a:schemeClr val="dk1"/>
                </a:solidFill>
                <a:latin typeface="Comic Sans MS"/>
                <a:ea typeface="Comic Sans MS"/>
                <a:cs typeface="Comic Sans MS"/>
                <a:sym typeface="Comic Sans MS"/>
              </a:rPr>
              <a:t> </a:t>
            </a:r>
            <a:r>
              <a:rPr lang="en-GB" sz="1600" dirty="0">
                <a:solidFill>
                  <a:schemeClr val="dk1"/>
                </a:solidFill>
                <a:latin typeface="Comic Sans MS"/>
                <a:ea typeface="Comic Sans MS"/>
                <a:cs typeface="Comic Sans MS"/>
                <a:sym typeface="Comic Sans MS"/>
              </a:rPr>
              <a:t>We will change books </a:t>
            </a:r>
            <a:r>
              <a:rPr lang="en-GB" sz="1600" dirty="0" smtClean="0">
                <a:solidFill>
                  <a:schemeClr val="dk1"/>
                </a:solidFill>
                <a:latin typeface="Comic Sans MS"/>
                <a:ea typeface="Comic Sans MS"/>
                <a:cs typeface="Comic Sans MS"/>
                <a:sym typeface="Comic Sans MS"/>
              </a:rPr>
              <a:t>on a Tuesday if </a:t>
            </a:r>
            <a:r>
              <a:rPr lang="en-GB" sz="1600" dirty="0" smtClean="0">
                <a:solidFill>
                  <a:schemeClr val="dk1"/>
                </a:solidFill>
                <a:latin typeface="Comic Sans MS"/>
                <a:ea typeface="Comic Sans MS"/>
                <a:cs typeface="Comic Sans MS"/>
                <a:sym typeface="Comic Sans MS"/>
              </a:rPr>
              <a:t>written </a:t>
            </a:r>
            <a:r>
              <a:rPr lang="en-GB" sz="1600" dirty="0">
                <a:solidFill>
                  <a:schemeClr val="dk1"/>
                </a:solidFill>
                <a:latin typeface="Comic Sans MS"/>
                <a:ea typeface="Comic Sans MS"/>
                <a:cs typeface="Comic Sans MS"/>
                <a:sym typeface="Comic Sans MS"/>
              </a:rPr>
              <a:t>in the </a:t>
            </a:r>
            <a:r>
              <a:rPr lang="en-GB" sz="1600" dirty="0" smtClean="0">
                <a:solidFill>
                  <a:schemeClr val="dk1"/>
                </a:solidFill>
                <a:latin typeface="Comic Sans MS"/>
                <a:ea typeface="Comic Sans MS"/>
                <a:cs typeface="Comic Sans MS"/>
                <a:sym typeface="Comic Sans MS"/>
              </a:rPr>
              <a:t>diary to say that it has been read at home.</a:t>
            </a:r>
            <a:endParaRPr dirty="0"/>
          </a:p>
          <a:p>
            <a:pPr marL="228600" marR="0" lvl="0" indent="-228600" algn="l" rtl="0">
              <a:lnSpc>
                <a:spcPct val="90000"/>
              </a:lnSpc>
              <a:spcBef>
                <a:spcPts val="1000"/>
              </a:spcBef>
              <a:spcAft>
                <a:spcPts val="0"/>
              </a:spcAft>
              <a:buClr>
                <a:schemeClr val="dk1"/>
              </a:buClr>
              <a:buSzPts val="1600"/>
              <a:buFont typeface="Arial"/>
              <a:buChar char="•"/>
            </a:pPr>
            <a:r>
              <a:rPr lang="en-GB" sz="1600" dirty="0" smtClean="0">
                <a:solidFill>
                  <a:schemeClr val="dk1"/>
                </a:solidFill>
                <a:latin typeface="Comic Sans MS"/>
                <a:ea typeface="Comic Sans MS"/>
                <a:cs typeface="Comic Sans MS"/>
                <a:sym typeface="Comic Sans MS"/>
              </a:rPr>
              <a:t>There </a:t>
            </a:r>
            <a:r>
              <a:rPr lang="en-GB" sz="1600" dirty="0">
                <a:solidFill>
                  <a:schemeClr val="dk1"/>
                </a:solidFill>
                <a:latin typeface="Comic Sans MS"/>
                <a:ea typeface="Comic Sans MS"/>
                <a:cs typeface="Comic Sans MS"/>
                <a:sym typeface="Comic Sans MS"/>
              </a:rPr>
              <a:t>is no harm reading a book more than once to build confidence and fluency. You could also read a book from home.</a:t>
            </a:r>
            <a:endParaRPr dirty="0"/>
          </a:p>
          <a:p>
            <a:pPr marL="228600" marR="0" lvl="0" indent="-228600" algn="l" rtl="0">
              <a:lnSpc>
                <a:spcPct val="90000"/>
              </a:lnSpc>
              <a:spcBef>
                <a:spcPts val="1000"/>
              </a:spcBef>
              <a:spcAft>
                <a:spcPts val="0"/>
              </a:spcAft>
              <a:buClr>
                <a:schemeClr val="dk1"/>
              </a:buClr>
              <a:buSzPts val="1600"/>
              <a:buFont typeface="Arial"/>
              <a:buChar char="•"/>
            </a:pPr>
            <a:r>
              <a:rPr lang="en-GB" sz="1600" dirty="0">
                <a:solidFill>
                  <a:schemeClr val="dk1"/>
                </a:solidFill>
                <a:latin typeface="Comic Sans MS"/>
                <a:ea typeface="Comic Sans MS"/>
                <a:cs typeface="Comic Sans MS"/>
                <a:sym typeface="Comic Sans MS"/>
              </a:rPr>
              <a:t>The children will receive </a:t>
            </a:r>
            <a:r>
              <a:rPr lang="en-GB" sz="1600" dirty="0" smtClean="0">
                <a:solidFill>
                  <a:schemeClr val="dk1"/>
                </a:solidFill>
                <a:latin typeface="Comic Sans MS"/>
                <a:ea typeface="Comic Sans MS"/>
                <a:cs typeface="Comic Sans MS"/>
                <a:sym typeface="Comic Sans MS"/>
              </a:rPr>
              <a:t>an ‘I can’ </a:t>
            </a:r>
            <a:r>
              <a:rPr lang="en-GB" sz="1600" dirty="0">
                <a:solidFill>
                  <a:schemeClr val="dk1"/>
                </a:solidFill>
                <a:latin typeface="Comic Sans MS"/>
                <a:ea typeface="Comic Sans MS"/>
                <a:cs typeface="Comic Sans MS"/>
                <a:sym typeface="Comic Sans MS"/>
              </a:rPr>
              <a:t>book during the first term when we begin to cover the phoneme letter sounds and a ‘</a:t>
            </a:r>
            <a:r>
              <a:rPr lang="en-GB" sz="1600" dirty="0" smtClean="0">
                <a:solidFill>
                  <a:schemeClr val="dk1"/>
                </a:solidFill>
                <a:latin typeface="Comic Sans MS"/>
                <a:ea typeface="Comic Sans MS"/>
                <a:cs typeface="Comic Sans MS"/>
                <a:sym typeface="Comic Sans MS"/>
              </a:rPr>
              <a:t>we can’ </a:t>
            </a:r>
            <a:r>
              <a:rPr lang="en-GB" sz="1600" dirty="0">
                <a:solidFill>
                  <a:schemeClr val="dk1"/>
                </a:solidFill>
                <a:latin typeface="Comic Sans MS"/>
                <a:ea typeface="Comic Sans MS"/>
                <a:cs typeface="Comic Sans MS"/>
                <a:sym typeface="Comic Sans MS"/>
              </a:rPr>
              <a:t>book from the library for you to share </a:t>
            </a:r>
            <a:r>
              <a:rPr lang="en-GB" sz="1600" dirty="0" smtClean="0">
                <a:solidFill>
                  <a:schemeClr val="dk1"/>
                </a:solidFill>
                <a:latin typeface="Comic Sans MS"/>
                <a:ea typeface="Comic Sans MS"/>
                <a:cs typeface="Comic Sans MS"/>
                <a:sym typeface="Comic Sans MS"/>
              </a:rPr>
              <a:t>together in </a:t>
            </a:r>
            <a:r>
              <a:rPr lang="en-GB" sz="1600" dirty="0">
                <a:solidFill>
                  <a:schemeClr val="dk1"/>
                </a:solidFill>
                <a:latin typeface="Comic Sans MS"/>
                <a:ea typeface="Comic Sans MS"/>
                <a:cs typeface="Comic Sans MS"/>
                <a:sym typeface="Comic Sans MS"/>
              </a:rPr>
              <a:t>the first weeks. </a:t>
            </a:r>
            <a:endParaRPr dirty="0"/>
          </a:p>
          <a:p>
            <a:pPr marL="228600" marR="0" lvl="0" indent="-228600" algn="l" rtl="0">
              <a:lnSpc>
                <a:spcPct val="90000"/>
              </a:lnSpc>
              <a:spcBef>
                <a:spcPts val="1000"/>
              </a:spcBef>
              <a:spcAft>
                <a:spcPts val="0"/>
              </a:spcAft>
              <a:buClr>
                <a:schemeClr val="dk1"/>
              </a:buClr>
              <a:buSzPts val="1600"/>
              <a:buChar char="•"/>
            </a:pPr>
            <a:r>
              <a:rPr lang="en-GB" sz="1600" dirty="0">
                <a:solidFill>
                  <a:schemeClr val="dk1"/>
                </a:solidFill>
                <a:latin typeface="Comic Sans MS"/>
                <a:ea typeface="Comic Sans MS"/>
                <a:cs typeface="Comic Sans MS"/>
                <a:sym typeface="Comic Sans MS"/>
              </a:rPr>
              <a:t>We read with your child in many different ways across the school day, we are unable to record each and every one of these reading experiences but please be reassured they are taking place! </a:t>
            </a:r>
            <a:endParaRPr sz="2800" dirty="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4"/>
          <p:cNvSpPr txBox="1">
            <a:spLocks noGrp="1"/>
          </p:cNvSpPr>
          <p:nvPr>
            <p:ph type="body" idx="1"/>
          </p:nvPr>
        </p:nvSpPr>
        <p:spPr>
          <a:xfrm>
            <a:off x="838200" y="5599611"/>
            <a:ext cx="10515600" cy="5773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GB" sz="2000" dirty="0"/>
              <a:t>For more information follow </a:t>
            </a:r>
            <a:r>
              <a:rPr lang="en-GB" sz="2000" u="sng" dirty="0">
                <a:solidFill>
                  <a:schemeClr val="hlink"/>
                </a:solidFill>
                <a:hlinkClick r:id="rId3"/>
              </a:rPr>
              <a:t>https://whiterosemaths.com/advice-and-guidance</a:t>
            </a:r>
            <a:endParaRPr sz="2000" dirty="0"/>
          </a:p>
          <a:p>
            <a:pPr marL="0" lvl="0" indent="0" algn="l" rtl="0">
              <a:lnSpc>
                <a:spcPct val="90000"/>
              </a:lnSpc>
              <a:spcBef>
                <a:spcPts val="1000"/>
              </a:spcBef>
              <a:spcAft>
                <a:spcPts val="0"/>
              </a:spcAft>
              <a:buClr>
                <a:schemeClr val="dk1"/>
              </a:buClr>
              <a:buSzPts val="2800"/>
              <a:buNone/>
            </a:pPr>
            <a:endParaRPr dirty="0"/>
          </a:p>
        </p:txBody>
      </p:sp>
      <p:sp>
        <p:nvSpPr>
          <p:cNvPr id="259" name="Google Shape;259;p24"/>
          <p:cNvSpPr txBox="1">
            <a:spLocks noGrp="1"/>
          </p:cNvSpPr>
          <p:nvPr>
            <p:ph type="title"/>
          </p:nvPr>
        </p:nvSpPr>
        <p:spPr>
          <a:xfrm>
            <a:off x="588818" y="633030"/>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dirty="0"/>
              <a:t>Maths- White Rose </a:t>
            </a:r>
            <a:br>
              <a:rPr lang="en-GB" dirty="0"/>
            </a:br>
            <a:r>
              <a:rPr lang="en-GB" dirty="0"/>
              <a:t/>
            </a:r>
            <a:br>
              <a:rPr lang="en-GB" dirty="0"/>
            </a:br>
            <a:endParaRPr dirty="0"/>
          </a:p>
        </p:txBody>
      </p:sp>
      <p:sp>
        <p:nvSpPr>
          <p:cNvPr id="260" name="Google Shape;260;p24"/>
          <p:cNvSpPr txBox="1"/>
          <p:nvPr/>
        </p:nvSpPr>
        <p:spPr>
          <a:xfrm>
            <a:off x="838200" y="2073865"/>
            <a:ext cx="10515600" cy="202474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3" name="TextBox 2"/>
          <p:cNvSpPr txBox="1"/>
          <p:nvPr/>
        </p:nvSpPr>
        <p:spPr>
          <a:xfrm>
            <a:off x="734291" y="2249304"/>
            <a:ext cx="10307782" cy="1600438"/>
          </a:xfrm>
          <a:prstGeom prst="rect">
            <a:avLst/>
          </a:prstGeom>
          <a:noFill/>
        </p:spPr>
        <p:txBody>
          <a:bodyPr wrap="square" rtlCol="0">
            <a:spAutoFit/>
          </a:bodyPr>
          <a:lstStyle/>
          <a:p>
            <a:r>
              <a:rPr lang="en-GB" sz="2800" dirty="0" smtClean="0">
                <a:latin typeface="Calibri" panose="020F0502020204030204" pitchFamily="34" charset="0"/>
                <a:cs typeface="Calibri" panose="020F0502020204030204" pitchFamily="34" charset="0"/>
              </a:rPr>
              <a:t>We follow White Rose Maths which is divided into ten phases to provide a variety of opportunities to develop the understanding of number, shape, measure and spatial thinking.</a:t>
            </a:r>
          </a:p>
          <a:p>
            <a:endParaRPr lang="en-GB"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9"/>
          <p:cNvSpPr txBox="1">
            <a:spLocks noGrp="1"/>
          </p:cNvSpPr>
          <p:nvPr>
            <p:ph type="title"/>
          </p:nvPr>
        </p:nvSpPr>
        <p:spPr>
          <a:xfrm>
            <a:off x="838200" y="713468"/>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a:t>Maths- Key language</a:t>
            </a:r>
            <a:br>
              <a:rPr lang="en-GB"/>
            </a:br>
            <a:r>
              <a:rPr lang="en-GB"/>
              <a:t/>
            </a:r>
            <a:br>
              <a:rPr lang="en-GB"/>
            </a:br>
            <a:endParaRPr/>
          </a:p>
        </p:txBody>
      </p:sp>
      <p:pic>
        <p:nvPicPr>
          <p:cNvPr id="288" name="Google Shape;288;p29"/>
          <p:cNvPicPr preferRelativeResize="0"/>
          <p:nvPr/>
        </p:nvPicPr>
        <p:blipFill rotWithShape="1">
          <a:blip r:embed="rId3">
            <a:alphaModFix/>
          </a:blip>
          <a:srcRect/>
          <a:stretch/>
        </p:blipFill>
        <p:spPr>
          <a:xfrm>
            <a:off x="2106658" y="1520820"/>
            <a:ext cx="7978684" cy="449421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30"/>
          <p:cNvPicPr preferRelativeResize="0">
            <a:picLocks noGrp="1"/>
          </p:cNvPicPr>
          <p:nvPr>
            <p:ph type="body" idx="1"/>
          </p:nvPr>
        </p:nvPicPr>
        <p:blipFill rotWithShape="1">
          <a:blip r:embed="rId3">
            <a:alphaModFix/>
          </a:blip>
          <a:srcRect/>
          <a:stretch/>
        </p:blipFill>
        <p:spPr>
          <a:xfrm>
            <a:off x="1680584" y="363780"/>
            <a:ext cx="8135882" cy="588087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3"/>
          <p:cNvSpPr txBox="1">
            <a:spLocks noGrp="1"/>
          </p:cNvSpPr>
          <p:nvPr>
            <p:ph type="title"/>
          </p:nvPr>
        </p:nvSpPr>
        <p:spPr>
          <a:xfrm>
            <a:off x="838200" y="34766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omic Sans MS"/>
              <a:buNone/>
            </a:pPr>
            <a:r>
              <a:rPr lang="en-GB" dirty="0">
                <a:solidFill>
                  <a:srgbClr val="002060"/>
                </a:solidFill>
                <a:latin typeface="Calibri" panose="020F0502020204030204" pitchFamily="34" charset="0"/>
                <a:ea typeface="Comic Sans MS"/>
                <a:cs typeface="Calibri" panose="020F0502020204030204" pitchFamily="34" charset="0"/>
                <a:sym typeface="Comic Sans MS"/>
              </a:rPr>
              <a:t>How can I help my child?</a:t>
            </a:r>
            <a:endParaRPr dirty="0">
              <a:solidFill>
                <a:srgbClr val="002060"/>
              </a:solidFill>
              <a:latin typeface="Calibri" panose="020F0502020204030204" pitchFamily="34" charset="0"/>
              <a:ea typeface="Comic Sans MS"/>
              <a:cs typeface="Calibri" panose="020F0502020204030204" pitchFamily="34" charset="0"/>
              <a:sym typeface="Comic Sans MS"/>
            </a:endParaRPr>
          </a:p>
        </p:txBody>
      </p:sp>
      <p:sp>
        <p:nvSpPr>
          <p:cNvPr id="314" name="Google Shape;314;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GB" sz="2400" dirty="0">
                <a:latin typeface="Calibri" panose="020F0502020204030204" pitchFamily="34" charset="0"/>
                <a:ea typeface="Comic Sans MS"/>
                <a:cs typeface="Calibri" panose="020F0502020204030204" pitchFamily="34" charset="0"/>
                <a:sym typeface="Comic Sans MS"/>
              </a:rPr>
              <a:t>Use maths in everyday life </a:t>
            </a:r>
            <a:r>
              <a:rPr lang="en-GB" sz="2400" dirty="0" smtClean="0">
                <a:latin typeface="Calibri" panose="020F0502020204030204" pitchFamily="34" charset="0"/>
                <a:ea typeface="Comic Sans MS"/>
                <a:cs typeface="Calibri" panose="020F0502020204030204" pitchFamily="34" charset="0"/>
                <a:sym typeface="Comic Sans MS"/>
              </a:rPr>
              <a:t>e.g.: </a:t>
            </a:r>
            <a:r>
              <a:rPr lang="en-GB" sz="2400" dirty="0">
                <a:latin typeface="Calibri" panose="020F0502020204030204" pitchFamily="34" charset="0"/>
                <a:ea typeface="Comic Sans MS"/>
                <a:cs typeface="Calibri" panose="020F0502020204030204" pitchFamily="34" charset="0"/>
                <a:sym typeface="Comic Sans MS"/>
              </a:rPr>
              <a:t>shopping, laying the table…Practice counting everything! How many tins in the cupboard, how many forks </a:t>
            </a:r>
            <a:r>
              <a:rPr lang="en-GB" sz="2400" dirty="0" smtClean="0">
                <a:latin typeface="Calibri" panose="020F0502020204030204" pitchFamily="34" charset="0"/>
                <a:ea typeface="Comic Sans MS"/>
                <a:cs typeface="Calibri" panose="020F0502020204030204" pitchFamily="34" charset="0"/>
                <a:sym typeface="Comic Sans MS"/>
              </a:rPr>
              <a:t>do we </a:t>
            </a:r>
            <a:r>
              <a:rPr lang="en-GB" sz="2400" dirty="0">
                <a:latin typeface="Calibri" panose="020F0502020204030204" pitchFamily="34" charset="0"/>
                <a:ea typeface="Comic Sans MS"/>
                <a:cs typeface="Calibri" panose="020F0502020204030204" pitchFamily="34" charset="0"/>
                <a:sym typeface="Comic Sans MS"/>
              </a:rPr>
              <a:t>need for </a:t>
            </a:r>
            <a:r>
              <a:rPr lang="en-GB" sz="2400" dirty="0" smtClean="0">
                <a:latin typeface="Calibri" panose="020F0502020204030204" pitchFamily="34" charset="0"/>
                <a:ea typeface="Comic Sans MS"/>
                <a:cs typeface="Calibri" panose="020F0502020204030204" pitchFamily="34" charset="0"/>
                <a:sym typeface="Comic Sans MS"/>
              </a:rPr>
              <a:t>dinner? Sorting food etc.</a:t>
            </a:r>
            <a:endParaRPr sz="2400" dirty="0">
              <a:latin typeface="Calibri" panose="020F0502020204030204" pitchFamily="34" charset="0"/>
              <a:ea typeface="Comic Sans MS"/>
              <a:cs typeface="Calibri" panose="020F0502020204030204" pitchFamily="34" charset="0"/>
              <a:sym typeface="Comic Sans MS"/>
            </a:endParaRPr>
          </a:p>
          <a:p>
            <a:pPr marL="228600" lvl="0" indent="-228600" algn="l" rtl="0">
              <a:lnSpc>
                <a:spcPct val="90000"/>
              </a:lnSpc>
              <a:spcBef>
                <a:spcPts val="1000"/>
              </a:spcBef>
              <a:spcAft>
                <a:spcPts val="0"/>
              </a:spcAft>
              <a:buClr>
                <a:schemeClr val="dk1"/>
              </a:buClr>
              <a:buSzPts val="2400"/>
              <a:buChar char="•"/>
            </a:pPr>
            <a:r>
              <a:rPr lang="en-GB" sz="2400" dirty="0">
                <a:latin typeface="Calibri" panose="020F0502020204030204" pitchFamily="34" charset="0"/>
                <a:ea typeface="Comic Sans MS"/>
                <a:cs typeface="Calibri" panose="020F0502020204030204" pitchFamily="34" charset="0"/>
                <a:sym typeface="Comic Sans MS"/>
              </a:rPr>
              <a:t>Play games such as snakes and ladders, dominoes, frustration…</a:t>
            </a:r>
            <a:endParaRPr dirty="0">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chemeClr val="dk1"/>
              </a:buClr>
              <a:buSzPts val="2400"/>
              <a:buChar char="•"/>
            </a:pPr>
            <a:r>
              <a:rPr lang="en-GB" sz="2400" dirty="0">
                <a:latin typeface="Calibri" panose="020F0502020204030204" pitchFamily="34" charset="0"/>
                <a:ea typeface="Comic Sans MS"/>
                <a:cs typeface="Calibri" panose="020F0502020204030204" pitchFamily="34" charset="0"/>
                <a:sym typeface="Comic Sans MS"/>
              </a:rPr>
              <a:t>Questioning; how do you know that answer? How could you get to the answer a different way?</a:t>
            </a:r>
            <a:endParaRPr dirty="0">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chemeClr val="dk1"/>
              </a:buClr>
              <a:buSzPts val="2400"/>
              <a:buChar char="•"/>
            </a:pPr>
            <a:r>
              <a:rPr lang="en-GB" sz="2400" dirty="0">
                <a:latin typeface="Calibri" panose="020F0502020204030204" pitchFamily="34" charset="0"/>
                <a:ea typeface="Comic Sans MS"/>
                <a:cs typeface="Calibri" panose="020F0502020204030204" pitchFamily="34" charset="0"/>
                <a:sym typeface="Comic Sans MS"/>
              </a:rPr>
              <a:t>Have a ‘growth mind-set’ attitude, no-one is rubbish or ‘can’t do’ math. It’s ok to make mistakes. It’s ok to use resources and make jottings. </a:t>
            </a:r>
            <a:endParaRPr dirty="0">
              <a:latin typeface="Calibri" panose="020F0502020204030204" pitchFamily="34" charset="0"/>
              <a:cs typeface="Calibri" panose="020F0502020204030204" pitchFamily="34" charset="0"/>
            </a:endParaRPr>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3" y="46470"/>
            <a:ext cx="10515600" cy="1325563"/>
          </a:xfrm>
        </p:spPr>
        <p:txBody>
          <a:bodyPr>
            <a:normAutofit/>
          </a:bodyPr>
          <a:lstStyle/>
          <a:p>
            <a:r>
              <a:rPr lang="en-GB" sz="3600" dirty="0" smtClean="0"/>
              <a:t>Throughout the year we will be practising these key skills…</a:t>
            </a:r>
            <a:endParaRPr lang="en-GB" sz="3600" dirty="0"/>
          </a:p>
        </p:txBody>
      </p:sp>
      <p:pic>
        <p:nvPicPr>
          <p:cNvPr id="5" name="Picture 4"/>
          <p:cNvPicPr>
            <a:picLocks noChangeAspect="1"/>
          </p:cNvPicPr>
          <p:nvPr/>
        </p:nvPicPr>
        <p:blipFill>
          <a:blip r:embed="rId2"/>
          <a:stretch>
            <a:fillRect/>
          </a:stretch>
        </p:blipFill>
        <p:spPr>
          <a:xfrm>
            <a:off x="1268557" y="1271356"/>
            <a:ext cx="9032298" cy="5586644"/>
          </a:xfrm>
          <a:prstGeom prst="rect">
            <a:avLst/>
          </a:prstGeom>
        </p:spPr>
      </p:pic>
    </p:spTree>
    <p:extLst>
      <p:ext uri="{BB962C8B-B14F-4D97-AF65-F5344CB8AC3E}">
        <p14:creationId xmlns:p14="http://schemas.microsoft.com/office/powerpoint/2010/main" val="2664181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b="1" dirty="0"/>
              <a:t>Behaviour: </a:t>
            </a:r>
            <a:r>
              <a:rPr lang="en-GB" dirty="0"/>
              <a:t>Rainbow </a:t>
            </a:r>
            <a:r>
              <a:rPr lang="en-GB" dirty="0" smtClean="0"/>
              <a:t>Ladder</a:t>
            </a:r>
          </a:p>
          <a:p>
            <a:endParaRPr lang="en-GB" dirty="0" smtClean="0"/>
          </a:p>
          <a:p>
            <a:endParaRPr lang="en-GB" dirty="0"/>
          </a:p>
          <a:p>
            <a:endParaRPr lang="en-GB" dirty="0"/>
          </a:p>
          <a:p>
            <a:pPr marL="114300" indent="0">
              <a:buNone/>
            </a:pPr>
            <a:endParaRPr lang="en-GB" dirty="0"/>
          </a:p>
          <a:p>
            <a:r>
              <a:rPr lang="en-GB" b="1" dirty="0"/>
              <a:t>Self </a:t>
            </a:r>
            <a:r>
              <a:rPr lang="en-GB" b="1" dirty="0" smtClean="0"/>
              <a:t>Regulation </a:t>
            </a:r>
          </a:p>
          <a:p>
            <a:pPr marL="114300" indent="0">
              <a:buNone/>
            </a:pPr>
            <a:r>
              <a:rPr lang="en-GB" b="1" dirty="0" smtClean="0"/>
              <a:t>(the management of difficult emotions): </a:t>
            </a:r>
          </a:p>
          <a:p>
            <a:pPr marL="114300" indent="0">
              <a:buNone/>
            </a:pPr>
            <a:r>
              <a:rPr lang="en-GB" dirty="0" smtClean="0"/>
              <a:t>Zones </a:t>
            </a:r>
            <a:r>
              <a:rPr lang="en-GB" dirty="0"/>
              <a:t>of </a:t>
            </a:r>
            <a:r>
              <a:rPr lang="en-GB" dirty="0" smtClean="0"/>
              <a:t>Regulation</a:t>
            </a:r>
          </a:p>
          <a:p>
            <a:endParaRPr lang="en-GB" dirty="0"/>
          </a:p>
          <a:p>
            <a:pPr marL="114300" indent="0">
              <a:buNone/>
            </a:pPr>
            <a:endParaRPr lang="en-GB" dirty="0"/>
          </a:p>
          <a:p>
            <a:pPr marL="114300" indent="0">
              <a:buNone/>
            </a:pPr>
            <a:endParaRPr lang="en-GB" dirty="0"/>
          </a:p>
        </p:txBody>
      </p:sp>
      <p:pic>
        <p:nvPicPr>
          <p:cNvPr id="4" name="Picture 3"/>
          <p:cNvPicPr>
            <a:picLocks noChangeAspect="1"/>
          </p:cNvPicPr>
          <p:nvPr/>
        </p:nvPicPr>
        <p:blipFill>
          <a:blip r:embed="rId2"/>
          <a:stretch>
            <a:fillRect/>
          </a:stretch>
        </p:blipFill>
        <p:spPr>
          <a:xfrm>
            <a:off x="5870127" y="248228"/>
            <a:ext cx="1005927" cy="4078577"/>
          </a:xfrm>
          <a:prstGeom prst="rect">
            <a:avLst/>
          </a:prstGeom>
        </p:spPr>
      </p:pic>
      <p:pic>
        <p:nvPicPr>
          <p:cNvPr id="5" name="Picture 4"/>
          <p:cNvPicPr>
            <a:picLocks noChangeAspect="1"/>
          </p:cNvPicPr>
          <p:nvPr/>
        </p:nvPicPr>
        <p:blipFill>
          <a:blip r:embed="rId3"/>
          <a:stretch>
            <a:fillRect/>
          </a:stretch>
        </p:blipFill>
        <p:spPr>
          <a:xfrm>
            <a:off x="7605425" y="4326805"/>
            <a:ext cx="3243353" cy="2139881"/>
          </a:xfrm>
          <a:prstGeom prst="rect">
            <a:avLst/>
          </a:prstGeom>
        </p:spPr>
      </p:pic>
    </p:spTree>
    <p:extLst>
      <p:ext uri="{BB962C8B-B14F-4D97-AF65-F5344CB8AC3E}">
        <p14:creationId xmlns:p14="http://schemas.microsoft.com/office/powerpoint/2010/main" val="2349435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Useful websites</a:t>
            </a:r>
            <a:endParaRPr/>
          </a:p>
        </p:txBody>
      </p:sp>
      <p:sp>
        <p:nvSpPr>
          <p:cNvPr id="320" name="Google Shape;320;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u="sng">
                <a:solidFill>
                  <a:schemeClr val="hlink"/>
                </a:solidFill>
                <a:hlinkClick r:id="rId3"/>
              </a:rPr>
              <a:t>https://home.oxfordowl.co.uk/learning-at-home-4-5/</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GB" u="sng">
                <a:solidFill>
                  <a:schemeClr val="hlink"/>
                </a:solidFill>
                <a:hlinkClick r:id="rId4"/>
              </a:rPr>
              <a:t>https://www.nationalnumeracy.org.uk/free-family-maths-toolkit</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GB" u="sng">
                <a:solidFill>
                  <a:schemeClr val="hlink"/>
                </a:solidFill>
                <a:hlinkClick r:id="rId5"/>
              </a:rPr>
              <a:t>https://www.bbc.co.uk/cbeebies/grownups/help-your-child-with-maths</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5"/>
          <p:cNvSpPr txBox="1">
            <a:spLocks noGrp="1"/>
          </p:cNvSpPr>
          <p:nvPr>
            <p:ph type="body" idx="1"/>
          </p:nvPr>
        </p:nvSpPr>
        <p:spPr>
          <a:xfrm>
            <a:off x="838200" y="1611086"/>
            <a:ext cx="10515600" cy="4565877"/>
          </a:xfrm>
          <a:prstGeom prst="rect">
            <a:avLst/>
          </a:prstGeom>
          <a:noFill/>
          <a:ln>
            <a:noFill/>
          </a:ln>
        </p:spPr>
        <p:txBody>
          <a:bodyPr spcFirstLastPara="1" wrap="square" lIns="91425" tIns="45700" rIns="91425" bIns="45700" anchor="t" anchorCtr="0">
            <a:normAutofit fontScale="62500" lnSpcReduction="20000"/>
          </a:bodyPr>
          <a:lstStyle/>
          <a:p>
            <a:pPr marL="0" lvl="0" indent="0" algn="ctr" rtl="0">
              <a:lnSpc>
                <a:spcPct val="90000"/>
              </a:lnSpc>
              <a:spcBef>
                <a:spcPts val="0"/>
              </a:spcBef>
              <a:spcAft>
                <a:spcPts val="0"/>
              </a:spcAft>
              <a:buClr>
                <a:schemeClr val="dk1"/>
              </a:buClr>
              <a:buSzPct val="100000"/>
              <a:buNone/>
            </a:pPr>
            <a:r>
              <a:rPr lang="en-GB" dirty="0"/>
              <a:t>We </a:t>
            </a:r>
            <a:r>
              <a:rPr lang="en-GB" dirty="0" smtClean="0"/>
              <a:t>use Tapestry </a:t>
            </a:r>
            <a:r>
              <a:rPr lang="en-GB" dirty="0"/>
              <a:t>as our online learning </a:t>
            </a:r>
            <a:r>
              <a:rPr lang="en-GB" dirty="0" smtClean="0"/>
              <a:t>journal.</a:t>
            </a:r>
            <a:endParaRPr dirty="0"/>
          </a:p>
          <a:p>
            <a:pPr marL="0" lvl="0" indent="0" algn="ctr" rtl="0">
              <a:lnSpc>
                <a:spcPct val="90000"/>
              </a:lnSpc>
              <a:spcBef>
                <a:spcPts val="1000"/>
              </a:spcBef>
              <a:spcAft>
                <a:spcPts val="0"/>
              </a:spcAft>
              <a:buClr>
                <a:schemeClr val="dk1"/>
              </a:buClr>
              <a:buSzPct val="100000"/>
              <a:buNone/>
            </a:pPr>
            <a:r>
              <a:rPr lang="en-GB" dirty="0"/>
              <a:t>Tapestry allows you to login with a secure username and password so you can view all your children’s observations, photographs and videos. You can like and comment on observations that we add for your child and it’s also possible for you to add your own observations. Your comments and own observations will allow us to find out about which activities your child really enjoyed and the learning they get up to at home.</a:t>
            </a:r>
            <a:endParaRPr dirty="0"/>
          </a:p>
          <a:p>
            <a:pPr marL="0" lvl="0" indent="0" algn="ctr" rtl="0">
              <a:lnSpc>
                <a:spcPct val="90000"/>
              </a:lnSpc>
              <a:spcBef>
                <a:spcPts val="1000"/>
              </a:spcBef>
              <a:spcAft>
                <a:spcPts val="0"/>
              </a:spcAft>
              <a:buClr>
                <a:schemeClr val="dk1"/>
              </a:buClr>
              <a:buSzPct val="100000"/>
              <a:buNone/>
            </a:pPr>
            <a:r>
              <a:rPr lang="en-GB" dirty="0"/>
              <a:t>All data that is entered to Tapestry is stored securely on their servers. If you are interested in finding out more information about this, you can go to </a:t>
            </a:r>
            <a:r>
              <a:rPr lang="en-GB" u="sng" dirty="0">
                <a:solidFill>
                  <a:schemeClr val="hlink"/>
                </a:solidFill>
                <a:hlinkClick r:id="rId3"/>
              </a:rPr>
              <a:t>https://tapestry.info/security</a:t>
            </a:r>
            <a:endParaRPr dirty="0"/>
          </a:p>
          <a:p>
            <a:pPr marL="0" lvl="0" indent="0" algn="ctr" rtl="0">
              <a:lnSpc>
                <a:spcPct val="90000"/>
              </a:lnSpc>
              <a:spcBef>
                <a:spcPts val="1000"/>
              </a:spcBef>
              <a:spcAft>
                <a:spcPts val="0"/>
              </a:spcAft>
              <a:buClr>
                <a:schemeClr val="dk1"/>
              </a:buClr>
              <a:buSzPct val="100000"/>
              <a:buNone/>
            </a:pPr>
            <a:r>
              <a:rPr lang="en-GB" dirty="0"/>
              <a:t>Once we have set you up with an account you will be able to login using any web browser from tapestryjournal.com or by downloading the Tapestry app from the Play or App store, depending on what type of device you are using. Remember, if you are going to use the App version of Tapestry to ensure auto updates are turned on for your device so you always have the most up to date version of the app.</a:t>
            </a:r>
            <a:endParaRPr dirty="0"/>
          </a:p>
          <a:p>
            <a:pPr marL="0" lvl="0" indent="0" algn="ctr" rtl="0">
              <a:lnSpc>
                <a:spcPct val="90000"/>
              </a:lnSpc>
              <a:spcBef>
                <a:spcPts val="1000"/>
              </a:spcBef>
              <a:spcAft>
                <a:spcPts val="0"/>
              </a:spcAft>
              <a:buClr>
                <a:schemeClr val="dk1"/>
              </a:buClr>
              <a:buSzPct val="100000"/>
              <a:buNone/>
            </a:pPr>
            <a:r>
              <a:rPr lang="en-GB" dirty="0"/>
              <a:t>We will set you up using your email address and once this has been done, you will receive an activation email from which you can set up your own password to login with. You will also be asked to set up a 4-digit PIN which you can use on the Tapestry app to quickly log back in once you’ve initially logged in. Do remember to keep an eye out on your spam/junk folders for this email.</a:t>
            </a:r>
            <a:endParaRPr dirty="0"/>
          </a:p>
          <a:p>
            <a:pPr marL="0" lvl="0" indent="0" algn="ctr" rtl="0">
              <a:lnSpc>
                <a:spcPct val="90000"/>
              </a:lnSpc>
              <a:spcBef>
                <a:spcPts val="1000"/>
              </a:spcBef>
              <a:spcAft>
                <a:spcPts val="0"/>
              </a:spcAft>
              <a:buClr>
                <a:schemeClr val="dk1"/>
              </a:buClr>
              <a:buSzPct val="100000"/>
              <a:buNone/>
            </a:pPr>
            <a:r>
              <a:rPr lang="en-GB" dirty="0"/>
              <a:t>We do hope you enjoy using Tapestry, do let us know if you have any questions about it.</a:t>
            </a:r>
            <a:endParaRPr dirty="0"/>
          </a:p>
          <a:p>
            <a:pPr marL="0" lvl="0" indent="0" algn="ctr"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r>
              <a:rPr lang="en-GB" dirty="0"/>
              <a:t>Tapestry information for parents- </a:t>
            </a:r>
            <a:r>
              <a:rPr lang="en-GB" u="sng" dirty="0">
                <a:solidFill>
                  <a:schemeClr val="hlink"/>
                </a:solidFill>
                <a:hlinkClick r:id="rId4"/>
              </a:rPr>
              <a:t>https://tapestry.info/parents-carers.html</a:t>
            </a:r>
            <a:endParaRPr dirty="0"/>
          </a:p>
          <a:p>
            <a:pPr marL="0" lvl="0" indent="0" algn="ctr" rtl="0">
              <a:lnSpc>
                <a:spcPct val="90000"/>
              </a:lnSpc>
              <a:spcBef>
                <a:spcPts val="1000"/>
              </a:spcBef>
              <a:spcAft>
                <a:spcPts val="0"/>
              </a:spcAft>
              <a:buClr>
                <a:schemeClr val="dk1"/>
              </a:buClr>
              <a:buSzPct val="100000"/>
              <a:buNone/>
            </a:pPr>
            <a:endParaRPr dirty="0"/>
          </a:p>
        </p:txBody>
      </p:sp>
      <p:pic>
        <p:nvPicPr>
          <p:cNvPr id="326" name="Google Shape;326;p35"/>
          <p:cNvPicPr preferRelativeResize="0"/>
          <p:nvPr/>
        </p:nvPicPr>
        <p:blipFill rotWithShape="1">
          <a:blip r:embed="rId5">
            <a:alphaModFix/>
          </a:blip>
          <a:srcRect/>
          <a:stretch/>
        </p:blipFill>
        <p:spPr>
          <a:xfrm>
            <a:off x="838200" y="505098"/>
            <a:ext cx="3009900" cy="9810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6"/>
          <p:cNvSpPr txBox="1">
            <a:spLocks noGrp="1"/>
          </p:cNvSpPr>
          <p:nvPr>
            <p:ph type="body" idx="1"/>
          </p:nvPr>
        </p:nvSpPr>
        <p:spPr>
          <a:xfrm>
            <a:off x="527168" y="2127068"/>
            <a:ext cx="8229600" cy="2789664"/>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GB"/>
              <a:t>-School log in</a:t>
            </a:r>
            <a:endParaRPr/>
          </a:p>
          <a:p>
            <a:pPr marL="228600" lvl="0" indent="-228600" algn="l" rtl="0">
              <a:lnSpc>
                <a:spcPct val="90000"/>
              </a:lnSpc>
              <a:spcBef>
                <a:spcPts val="1000"/>
              </a:spcBef>
              <a:spcAft>
                <a:spcPts val="0"/>
              </a:spcAft>
              <a:buClr>
                <a:schemeClr val="dk1"/>
              </a:buClr>
              <a:buSzPts val="2800"/>
              <a:buChar char="•"/>
            </a:pPr>
            <a:r>
              <a:rPr lang="en-GB"/>
              <a:t>-Childs log in</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GB" u="sng">
                <a:solidFill>
                  <a:schemeClr val="hlink"/>
                </a:solidFill>
                <a:hlinkClick r:id="rId3"/>
              </a:rPr>
              <a:t>https://www.purplemash.com/login/</a:t>
            </a:r>
            <a:endParaRPr/>
          </a:p>
          <a:p>
            <a:pPr marL="0" lvl="0" indent="0" algn="l" rtl="0">
              <a:lnSpc>
                <a:spcPct val="90000"/>
              </a:lnSpc>
              <a:spcBef>
                <a:spcPts val="1000"/>
              </a:spcBef>
              <a:spcAft>
                <a:spcPts val="0"/>
              </a:spcAft>
              <a:buClr>
                <a:schemeClr val="dk1"/>
              </a:buClr>
              <a:buSzPts val="2800"/>
              <a:buNone/>
            </a:pPr>
            <a:endParaRPr/>
          </a:p>
        </p:txBody>
      </p:sp>
      <p:pic>
        <p:nvPicPr>
          <p:cNvPr id="332" name="Google Shape;332;p36"/>
          <p:cNvPicPr preferRelativeResize="0"/>
          <p:nvPr/>
        </p:nvPicPr>
        <p:blipFill rotWithShape="1">
          <a:blip r:embed="rId4">
            <a:alphaModFix/>
          </a:blip>
          <a:srcRect l="13793" t="11818" r="71915" b="67501"/>
          <a:stretch/>
        </p:blipFill>
        <p:spPr>
          <a:xfrm>
            <a:off x="151047" y="74658"/>
            <a:ext cx="2540968" cy="1860823"/>
          </a:xfrm>
          <a:prstGeom prst="rect">
            <a:avLst/>
          </a:prstGeom>
          <a:noFill/>
          <a:ln>
            <a:noFill/>
          </a:ln>
        </p:spPr>
      </p:pic>
      <p:pic>
        <p:nvPicPr>
          <p:cNvPr id="333" name="Google Shape;333;p36"/>
          <p:cNvPicPr preferRelativeResize="0"/>
          <p:nvPr/>
        </p:nvPicPr>
        <p:blipFill rotWithShape="1">
          <a:blip r:embed="rId5">
            <a:alphaModFix/>
          </a:blip>
          <a:srcRect l="11135" t="9750" r="10924" b="14910"/>
          <a:stretch/>
        </p:blipFill>
        <p:spPr>
          <a:xfrm>
            <a:off x="2870688" y="66071"/>
            <a:ext cx="6038328" cy="3930407"/>
          </a:xfrm>
          <a:prstGeom prst="rect">
            <a:avLst/>
          </a:prstGeom>
          <a:noFill/>
          <a:ln>
            <a:noFill/>
          </a:ln>
        </p:spPr>
      </p:pic>
      <p:pic>
        <p:nvPicPr>
          <p:cNvPr id="334" name="Google Shape;334;p36"/>
          <p:cNvPicPr preferRelativeResize="0"/>
          <p:nvPr/>
        </p:nvPicPr>
        <p:blipFill rotWithShape="1">
          <a:blip r:embed="rId6">
            <a:alphaModFix/>
          </a:blip>
          <a:srcRect l="60507" t="19280" r="14407" b="58569"/>
          <a:stretch/>
        </p:blipFill>
        <p:spPr>
          <a:xfrm>
            <a:off x="6367621" y="3856476"/>
            <a:ext cx="5135640" cy="2503686"/>
          </a:xfrm>
          <a:prstGeom prst="rect">
            <a:avLst/>
          </a:prstGeom>
          <a:noFill/>
          <a:ln>
            <a:noFill/>
          </a:ln>
        </p:spPr>
      </p:pic>
      <p:pic>
        <p:nvPicPr>
          <p:cNvPr id="335" name="Google Shape;335;p36"/>
          <p:cNvPicPr preferRelativeResize="0"/>
          <p:nvPr/>
        </p:nvPicPr>
        <p:blipFill rotWithShape="1">
          <a:blip r:embed="rId7">
            <a:alphaModFix/>
          </a:blip>
          <a:srcRect/>
          <a:stretch/>
        </p:blipFill>
        <p:spPr>
          <a:xfrm>
            <a:off x="8935441" y="74657"/>
            <a:ext cx="3154914" cy="2200235"/>
          </a:xfrm>
          <a:prstGeom prst="rect">
            <a:avLst/>
          </a:prstGeom>
          <a:noFill/>
          <a:ln>
            <a:noFill/>
          </a:ln>
        </p:spPr>
      </p:pic>
      <p:sp>
        <p:nvSpPr>
          <p:cNvPr id="336" name="Google Shape;336;p36"/>
          <p:cNvSpPr/>
          <p:nvPr/>
        </p:nvSpPr>
        <p:spPr>
          <a:xfrm>
            <a:off x="8652265" y="3666308"/>
            <a:ext cx="1756130" cy="1706880"/>
          </a:xfrm>
          <a:prstGeom prst="ellipse">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7"/>
          <p:cNvSpPr txBox="1">
            <a:spLocks noGrp="1"/>
          </p:cNvSpPr>
          <p:nvPr>
            <p:ph type="title"/>
          </p:nvPr>
        </p:nvSpPr>
        <p:spPr>
          <a:xfrm>
            <a:off x="1295489" y="304800"/>
            <a:ext cx="9240982" cy="1770207"/>
          </a:xfrm>
          <a:prstGeom prst="rect">
            <a:avLst/>
          </a:prstGeom>
          <a:noFill/>
          <a:ln>
            <a:noFill/>
          </a:ln>
        </p:spPr>
        <p:txBody>
          <a:bodyPr spcFirstLastPara="1" wrap="square" lIns="91425" tIns="45700" rIns="91425" bIns="45700" anchor="ctr" anchorCtr="0">
            <a:normAutofit/>
          </a:bodyPr>
          <a:lstStyle/>
          <a:p>
            <a:pPr marL="0" lvl="1" indent="0" algn="l" rtl="0">
              <a:spcBef>
                <a:spcPts val="0"/>
              </a:spcBef>
              <a:spcAft>
                <a:spcPts val="0"/>
              </a:spcAft>
              <a:buNone/>
            </a:pPr>
            <a:r>
              <a:rPr lang="en-GB" b="1" dirty="0">
                <a:solidFill>
                  <a:schemeClr val="dk1"/>
                </a:solidFill>
                <a:latin typeface="Comic Sans MS"/>
                <a:ea typeface="Comic Sans MS"/>
                <a:cs typeface="Comic Sans MS"/>
                <a:sym typeface="Comic Sans MS"/>
              </a:rPr>
              <a:t>Pre-teaching vocabulary</a:t>
            </a:r>
            <a:r>
              <a:rPr lang="en-GB" b="1" dirty="0" smtClean="0">
                <a:solidFill>
                  <a:schemeClr val="dk1"/>
                </a:solidFill>
                <a:latin typeface="Comic Sans MS"/>
                <a:ea typeface="Comic Sans MS"/>
                <a:cs typeface="Comic Sans MS"/>
                <a:sym typeface="Comic Sans MS"/>
              </a:rPr>
              <a:t>:</a:t>
            </a:r>
            <a:br>
              <a:rPr lang="en-GB" b="1" dirty="0" smtClean="0">
                <a:solidFill>
                  <a:schemeClr val="dk1"/>
                </a:solidFill>
                <a:latin typeface="Comic Sans MS"/>
                <a:ea typeface="Comic Sans MS"/>
                <a:cs typeface="Comic Sans MS"/>
                <a:sym typeface="Comic Sans MS"/>
              </a:rPr>
            </a:br>
            <a:r>
              <a:rPr lang="en-GB" dirty="0" smtClean="0">
                <a:solidFill>
                  <a:schemeClr val="dk1"/>
                </a:solidFill>
                <a:latin typeface="Comic Sans MS"/>
                <a:ea typeface="Comic Sans MS"/>
                <a:cs typeface="Comic Sans MS"/>
                <a:sym typeface="Comic Sans MS"/>
              </a:rPr>
              <a:t>The ‘next week we are learning’ newsletter is a useful tool to support your child at home with new vocabulary that might be coming up the following week.</a:t>
            </a:r>
            <a:r>
              <a:rPr lang="en-GB" b="1" dirty="0">
                <a:solidFill>
                  <a:schemeClr val="dk1"/>
                </a:solidFill>
                <a:latin typeface="Comic Sans MS"/>
                <a:ea typeface="Comic Sans MS"/>
                <a:cs typeface="Comic Sans MS"/>
                <a:sym typeface="Comic Sans MS"/>
              </a:rPr>
              <a:t/>
            </a:r>
            <a:br>
              <a:rPr lang="en-GB" b="1" dirty="0">
                <a:solidFill>
                  <a:schemeClr val="dk1"/>
                </a:solidFill>
                <a:latin typeface="Comic Sans MS"/>
                <a:ea typeface="Comic Sans MS"/>
                <a:cs typeface="Comic Sans MS"/>
                <a:sym typeface="Comic Sans MS"/>
              </a:rPr>
            </a:br>
            <a:r>
              <a:rPr lang="en-GB" dirty="0">
                <a:solidFill>
                  <a:schemeClr val="dk1"/>
                </a:solidFill>
                <a:latin typeface="Comic Sans MS"/>
                <a:ea typeface="Comic Sans MS"/>
                <a:cs typeface="Comic Sans MS"/>
                <a:sym typeface="Comic Sans MS"/>
              </a:rPr>
              <a:t>We work a lot on introducing and developing vocabulary linked to our topics. If you notice your child hasn’t come across a word before below are some steps to take and continue to repeat to embed the vocabulary into their working memory</a:t>
            </a:r>
            <a:r>
              <a:rPr lang="en-GB" dirty="0" smtClean="0">
                <a:solidFill>
                  <a:schemeClr val="dk1"/>
                </a:solidFill>
                <a:latin typeface="Comic Sans MS"/>
                <a:ea typeface="Comic Sans MS"/>
                <a:cs typeface="Comic Sans MS"/>
                <a:sym typeface="Comic Sans MS"/>
              </a:rPr>
              <a:t>.</a:t>
            </a:r>
            <a:endParaRPr dirty="0">
              <a:solidFill>
                <a:schemeClr val="dk1"/>
              </a:solidFill>
            </a:endParaRPr>
          </a:p>
        </p:txBody>
      </p:sp>
      <p:pic>
        <p:nvPicPr>
          <p:cNvPr id="342" name="Google Shape;342;p37"/>
          <p:cNvPicPr preferRelativeResize="0">
            <a:picLocks noGrp="1"/>
          </p:cNvPicPr>
          <p:nvPr>
            <p:ph type="body" idx="1"/>
          </p:nvPr>
        </p:nvPicPr>
        <p:blipFill rotWithShape="1">
          <a:blip r:embed="rId3">
            <a:alphaModFix/>
          </a:blip>
          <a:srcRect l="36968" t="18645" r="7181" b="11852"/>
          <a:stretch/>
        </p:blipFill>
        <p:spPr>
          <a:xfrm>
            <a:off x="2639616" y="2241263"/>
            <a:ext cx="6552728" cy="448369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Medical Information</a:t>
            </a:r>
            <a:endParaRPr/>
          </a:p>
        </p:txBody>
      </p:sp>
      <p:sp>
        <p:nvSpPr>
          <p:cNvPr id="348" name="Google Shape;34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a:t>Medicines</a:t>
            </a:r>
            <a:endParaRPr/>
          </a:p>
          <a:p>
            <a:pPr marL="685800" lvl="1" indent="-228600" algn="l" rtl="0">
              <a:lnSpc>
                <a:spcPct val="90000"/>
              </a:lnSpc>
              <a:spcBef>
                <a:spcPts val="500"/>
              </a:spcBef>
              <a:spcAft>
                <a:spcPts val="0"/>
              </a:spcAft>
              <a:buClr>
                <a:schemeClr val="dk1"/>
              </a:buClr>
              <a:buSzPts val="2400"/>
              <a:buChar char="•"/>
            </a:pPr>
            <a:r>
              <a:rPr lang="en-GB"/>
              <a:t>Medical form to be completed</a:t>
            </a:r>
            <a:endParaRPr/>
          </a:p>
          <a:p>
            <a:pPr marL="685800" lvl="1" indent="-228600" algn="l" rtl="0">
              <a:lnSpc>
                <a:spcPct val="90000"/>
              </a:lnSpc>
              <a:spcBef>
                <a:spcPts val="500"/>
              </a:spcBef>
              <a:spcAft>
                <a:spcPts val="0"/>
              </a:spcAft>
              <a:buClr>
                <a:schemeClr val="dk1"/>
              </a:buClr>
              <a:buSzPts val="2400"/>
              <a:buChar char="•"/>
            </a:pPr>
            <a:r>
              <a:rPr lang="en-GB"/>
              <a:t>Children shouldn’t administer medicine themselves</a:t>
            </a:r>
            <a:endParaRPr/>
          </a:p>
          <a:p>
            <a:pPr marL="0" lvl="0" indent="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GB"/>
              <a:t>Inhalers/Epipens</a:t>
            </a:r>
            <a:endParaRPr/>
          </a:p>
          <a:p>
            <a:pPr marL="685800" lvl="1" indent="-228600" algn="l" rtl="0">
              <a:lnSpc>
                <a:spcPct val="90000"/>
              </a:lnSpc>
              <a:spcBef>
                <a:spcPts val="500"/>
              </a:spcBef>
              <a:spcAft>
                <a:spcPts val="0"/>
              </a:spcAft>
              <a:buClr>
                <a:schemeClr val="dk1"/>
              </a:buClr>
              <a:buSzPts val="2400"/>
              <a:buChar char="•"/>
            </a:pPr>
            <a:r>
              <a:rPr lang="en-GB"/>
              <a:t>Children can’t leave the school site if their inhaler/Epipen isn’t in school</a:t>
            </a:r>
            <a:endParaRPr/>
          </a:p>
          <a:p>
            <a:pPr marL="685800" lvl="1" indent="-228600" algn="l" rtl="0">
              <a:lnSpc>
                <a:spcPct val="90000"/>
              </a:lnSpc>
              <a:spcBef>
                <a:spcPts val="500"/>
              </a:spcBef>
              <a:spcAft>
                <a:spcPts val="0"/>
              </a:spcAft>
              <a:buClr>
                <a:schemeClr val="dk1"/>
              </a:buClr>
              <a:buSzPts val="2400"/>
              <a:buChar char="•"/>
            </a:pPr>
            <a:r>
              <a:rPr lang="en-GB"/>
              <a:t>Medical labels on the box</a:t>
            </a:r>
            <a:endParaRPr/>
          </a:p>
        </p:txBody>
      </p:sp>
      <p:pic>
        <p:nvPicPr>
          <p:cNvPr id="349" name="Google Shape;349;p38"/>
          <p:cNvPicPr preferRelativeResize="0"/>
          <p:nvPr/>
        </p:nvPicPr>
        <p:blipFill rotWithShape="1">
          <a:blip r:embed="rId3">
            <a:alphaModFix/>
          </a:blip>
          <a:srcRect l="23266" t="33682" r="64602" b="46228"/>
          <a:stretch/>
        </p:blipFill>
        <p:spPr>
          <a:xfrm>
            <a:off x="7680177" y="4581128"/>
            <a:ext cx="2063477" cy="183186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Key Information </a:t>
            </a:r>
            <a:endParaRPr/>
          </a:p>
        </p:txBody>
      </p:sp>
      <p:sp>
        <p:nvSpPr>
          <p:cNvPr id="355" name="Google Shape;355;p39"/>
          <p:cNvSpPr txBox="1">
            <a:spLocks noGrp="1"/>
          </p:cNvSpPr>
          <p:nvPr>
            <p:ph type="body" idx="1"/>
          </p:nvPr>
        </p:nvSpPr>
        <p:spPr>
          <a:xfrm>
            <a:off x="407775" y="1405300"/>
            <a:ext cx="11475000" cy="47718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dirty="0"/>
              <a:t>Significant to year group;</a:t>
            </a:r>
            <a:endParaRPr sz="2000" dirty="0"/>
          </a:p>
          <a:p>
            <a:pPr marL="685800" lvl="1" indent="-228600" algn="l" rtl="0">
              <a:spcBef>
                <a:spcPts val="500"/>
              </a:spcBef>
              <a:spcAft>
                <a:spcPts val="0"/>
              </a:spcAft>
              <a:buSzPts val="1800"/>
              <a:buChar char="•"/>
            </a:pPr>
            <a:r>
              <a:rPr lang="en-GB" dirty="0"/>
              <a:t> Working towards Early learning goals</a:t>
            </a:r>
            <a:endParaRPr dirty="0"/>
          </a:p>
          <a:p>
            <a:pPr marL="736092" lvl="1" indent="-342900" algn="l" rtl="0">
              <a:lnSpc>
                <a:spcPct val="90000"/>
              </a:lnSpc>
              <a:spcBef>
                <a:spcPts val="500"/>
              </a:spcBef>
              <a:spcAft>
                <a:spcPts val="0"/>
              </a:spcAft>
              <a:buClr>
                <a:schemeClr val="dk1"/>
              </a:buClr>
              <a:buSzPts val="2400"/>
              <a:buChar char="•"/>
            </a:pPr>
            <a:r>
              <a:rPr lang="en-GB" dirty="0"/>
              <a:t>Baseline </a:t>
            </a:r>
            <a:r>
              <a:rPr lang="en-GB" dirty="0" smtClean="0"/>
              <a:t>assessment</a:t>
            </a:r>
            <a:endParaRPr lang="en-GB" dirty="0"/>
          </a:p>
          <a:p>
            <a:pPr marL="736092" lvl="1" indent="-342900" algn="l" rtl="0">
              <a:lnSpc>
                <a:spcPct val="90000"/>
              </a:lnSpc>
              <a:spcBef>
                <a:spcPts val="500"/>
              </a:spcBef>
              <a:spcAft>
                <a:spcPts val="0"/>
              </a:spcAft>
              <a:buClr>
                <a:schemeClr val="dk1"/>
              </a:buClr>
              <a:buSzPts val="2400"/>
              <a:buChar char="•"/>
            </a:pPr>
            <a:endParaRPr dirty="0"/>
          </a:p>
          <a:p>
            <a:pPr marL="228600" lvl="0" indent="-228600" algn="l" rtl="0">
              <a:lnSpc>
                <a:spcPct val="90000"/>
              </a:lnSpc>
              <a:spcBef>
                <a:spcPts val="1000"/>
              </a:spcBef>
              <a:spcAft>
                <a:spcPts val="0"/>
              </a:spcAft>
              <a:buClr>
                <a:schemeClr val="dk1"/>
              </a:buClr>
              <a:buSzPts val="2800"/>
              <a:buChar char="•"/>
            </a:pPr>
            <a:r>
              <a:rPr lang="en-GB" dirty="0"/>
              <a:t>Intervention work / booster groups	</a:t>
            </a:r>
            <a:endParaRPr dirty="0"/>
          </a:p>
          <a:p>
            <a:pPr marL="685800" lvl="1" indent="-228600" algn="l" rtl="0">
              <a:lnSpc>
                <a:spcPct val="90000"/>
              </a:lnSpc>
              <a:spcBef>
                <a:spcPts val="500"/>
              </a:spcBef>
              <a:spcAft>
                <a:spcPts val="0"/>
              </a:spcAft>
              <a:buClr>
                <a:schemeClr val="dk1"/>
              </a:buClr>
              <a:buSzPts val="2400"/>
              <a:buChar char="•"/>
            </a:pPr>
            <a:r>
              <a:rPr lang="en-GB" dirty="0"/>
              <a:t>Either with teacher or teaching assistant  to support progress.</a:t>
            </a:r>
            <a:endParaRPr dirty="0"/>
          </a:p>
          <a:p>
            <a:pPr marL="685800" lvl="1" indent="-228600" algn="l" rtl="0">
              <a:lnSpc>
                <a:spcPct val="90000"/>
              </a:lnSpc>
              <a:spcBef>
                <a:spcPts val="500"/>
              </a:spcBef>
              <a:spcAft>
                <a:spcPts val="0"/>
              </a:spcAft>
              <a:buClr>
                <a:schemeClr val="dk1"/>
              </a:buClr>
              <a:buSzPts val="2400"/>
              <a:buChar char="•"/>
            </a:pPr>
            <a:r>
              <a:rPr lang="en-GB" dirty="0"/>
              <a:t>Examples of these could be </a:t>
            </a:r>
            <a:r>
              <a:rPr lang="en-GB" dirty="0" smtClean="0"/>
              <a:t>phonics </a:t>
            </a:r>
            <a:r>
              <a:rPr lang="en-GB" dirty="0"/>
              <a:t>catch up, fine motor or gross motor activities… </a:t>
            </a:r>
            <a:endParaRPr dirty="0"/>
          </a:p>
          <a:p>
            <a:pPr marL="685800" lvl="1" indent="-76200" algn="l" rtl="0">
              <a:lnSpc>
                <a:spcPct val="90000"/>
              </a:lnSpc>
              <a:spcBef>
                <a:spcPts val="500"/>
              </a:spcBef>
              <a:spcAft>
                <a:spcPts val="0"/>
              </a:spcAft>
              <a:buClr>
                <a:schemeClr val="dk1"/>
              </a:buClr>
              <a:buSzPts val="2400"/>
              <a:buNone/>
            </a:pPr>
            <a:endParaRPr dirty="0"/>
          </a:p>
          <a:p>
            <a:pPr marL="685800" lvl="1" indent="-228600" algn="l" rtl="0">
              <a:lnSpc>
                <a:spcPct val="90000"/>
              </a:lnSpc>
              <a:spcBef>
                <a:spcPts val="500"/>
              </a:spcBef>
              <a:spcAft>
                <a:spcPts val="0"/>
              </a:spcAft>
              <a:buClr>
                <a:schemeClr val="dk1"/>
              </a:buClr>
              <a:buSzPts val="2800"/>
              <a:buChar char="•"/>
            </a:pPr>
            <a:r>
              <a:rPr lang="en-GB" sz="2800" dirty="0"/>
              <a:t>Treasure I would like to share…</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Communication and parents forum</a:t>
            </a:r>
            <a:endParaRPr/>
          </a:p>
        </p:txBody>
      </p:sp>
      <p:sp>
        <p:nvSpPr>
          <p:cNvPr id="368" name="Google Shape;368;p41"/>
          <p:cNvSpPr txBox="1">
            <a:spLocks noGrp="1"/>
          </p:cNvSpPr>
          <p:nvPr>
            <p:ph type="body" idx="1"/>
          </p:nvPr>
        </p:nvSpPr>
        <p:spPr>
          <a:xfrm>
            <a:off x="838200" y="1357745"/>
            <a:ext cx="10515600" cy="522316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500"/>
              <a:buNone/>
            </a:pPr>
            <a:r>
              <a:rPr lang="en-GB" sz="2500" dirty="0"/>
              <a:t>Communication happens in many ways here at HCIS.</a:t>
            </a:r>
            <a:endParaRPr dirty="0"/>
          </a:p>
          <a:p>
            <a:pPr marL="0" lvl="0" indent="0" algn="l" rtl="0">
              <a:lnSpc>
                <a:spcPct val="90000"/>
              </a:lnSpc>
              <a:spcBef>
                <a:spcPts val="1000"/>
              </a:spcBef>
              <a:spcAft>
                <a:spcPts val="0"/>
              </a:spcAft>
              <a:buClr>
                <a:schemeClr val="dk1"/>
              </a:buClr>
              <a:buSzPts val="800"/>
              <a:buNone/>
            </a:pPr>
            <a:endParaRPr sz="800" dirty="0"/>
          </a:p>
          <a:p>
            <a:pPr marL="0" lvl="0" indent="0" algn="l" rtl="0">
              <a:lnSpc>
                <a:spcPct val="90000"/>
              </a:lnSpc>
              <a:spcBef>
                <a:spcPts val="1000"/>
              </a:spcBef>
              <a:spcAft>
                <a:spcPts val="0"/>
              </a:spcAft>
              <a:buClr>
                <a:schemeClr val="dk1"/>
              </a:buClr>
              <a:buSzPts val="2500"/>
              <a:buNone/>
            </a:pPr>
            <a:r>
              <a:rPr lang="en-GB" sz="2500" dirty="0"/>
              <a:t>The </a:t>
            </a:r>
            <a:r>
              <a:rPr lang="en-GB" sz="2500" dirty="0" smtClean="0"/>
              <a:t>school weekly newsletter </a:t>
            </a:r>
            <a:r>
              <a:rPr lang="en-GB" sz="2500" dirty="0"/>
              <a:t>is a source of information as well as the </a:t>
            </a:r>
            <a:r>
              <a:rPr lang="en-GB" sz="2500" dirty="0" smtClean="0"/>
              <a:t>Reception ‘next </a:t>
            </a:r>
            <a:r>
              <a:rPr lang="en-GB" sz="2500" dirty="0"/>
              <a:t>w</a:t>
            </a:r>
            <a:r>
              <a:rPr lang="en-GB" sz="2500" dirty="0" smtClean="0"/>
              <a:t>eek we are learning’ weekly </a:t>
            </a:r>
            <a:r>
              <a:rPr lang="en-GB" sz="2500" dirty="0"/>
              <a:t>updates and the school website</a:t>
            </a:r>
            <a:r>
              <a:rPr lang="en-GB" sz="2500" dirty="0" smtClean="0"/>
              <a:t>. We have a class page, a phonics workshop page and a topic plan page on the school website</a:t>
            </a:r>
          </a:p>
          <a:p>
            <a:pPr marL="0" lvl="0" indent="0" algn="l" rtl="0">
              <a:lnSpc>
                <a:spcPct val="90000"/>
              </a:lnSpc>
              <a:spcBef>
                <a:spcPts val="1000"/>
              </a:spcBef>
              <a:spcAft>
                <a:spcPts val="0"/>
              </a:spcAft>
              <a:buClr>
                <a:schemeClr val="dk1"/>
              </a:buClr>
              <a:buSzPts val="2500"/>
              <a:buNone/>
            </a:pPr>
            <a:r>
              <a:rPr lang="en-GB" dirty="0" smtClean="0">
                <a:hlinkClick r:id="rId3"/>
              </a:rPr>
              <a:t>https://www.haddenhaminfant.bucks.sch.uk/web</a:t>
            </a:r>
            <a:endParaRPr dirty="0"/>
          </a:p>
          <a:p>
            <a:pPr marL="0" lvl="0" indent="0" algn="l" rtl="0">
              <a:lnSpc>
                <a:spcPct val="90000"/>
              </a:lnSpc>
              <a:spcBef>
                <a:spcPts val="1000"/>
              </a:spcBef>
              <a:spcAft>
                <a:spcPts val="0"/>
              </a:spcAft>
              <a:buClr>
                <a:schemeClr val="dk1"/>
              </a:buClr>
              <a:buSzPts val="800"/>
              <a:buNone/>
            </a:pPr>
            <a:endParaRPr sz="800" dirty="0"/>
          </a:p>
          <a:p>
            <a:pPr marL="0" lvl="0" indent="0" algn="l" rtl="0">
              <a:lnSpc>
                <a:spcPct val="90000"/>
              </a:lnSpc>
              <a:spcBef>
                <a:spcPts val="1000"/>
              </a:spcBef>
              <a:spcAft>
                <a:spcPts val="0"/>
              </a:spcAft>
              <a:buClr>
                <a:schemeClr val="dk1"/>
              </a:buClr>
              <a:buSzPts val="2500"/>
              <a:buNone/>
            </a:pPr>
            <a:r>
              <a:rPr lang="en-GB" sz="2500" dirty="0"/>
              <a:t>Each class has a </a:t>
            </a:r>
            <a:r>
              <a:rPr lang="en-GB" sz="2500" dirty="0" smtClean="0">
                <a:solidFill>
                  <a:srgbClr val="FF0000"/>
                </a:solidFill>
              </a:rPr>
              <a:t>WhatsApp </a:t>
            </a:r>
            <a:r>
              <a:rPr lang="en-GB" sz="2500" dirty="0"/>
              <a:t>group which is a very useful way to check what’s going on and communicate amongst yourselves.</a:t>
            </a:r>
            <a:endParaRPr dirty="0"/>
          </a:p>
          <a:p>
            <a:pPr marL="0" lvl="0" indent="0" algn="l" rtl="0">
              <a:lnSpc>
                <a:spcPct val="90000"/>
              </a:lnSpc>
              <a:spcBef>
                <a:spcPts val="1000"/>
              </a:spcBef>
              <a:spcAft>
                <a:spcPts val="0"/>
              </a:spcAft>
              <a:buClr>
                <a:schemeClr val="dk1"/>
              </a:buClr>
              <a:buSzPts val="500"/>
              <a:buNone/>
            </a:pPr>
            <a:endParaRPr sz="500" dirty="0"/>
          </a:p>
          <a:p>
            <a:pPr marL="0" lvl="0" indent="0" algn="l" rtl="0">
              <a:lnSpc>
                <a:spcPct val="90000"/>
              </a:lnSpc>
              <a:spcBef>
                <a:spcPts val="1000"/>
              </a:spcBef>
              <a:spcAft>
                <a:spcPts val="0"/>
              </a:spcAft>
              <a:buClr>
                <a:schemeClr val="dk1"/>
              </a:buClr>
              <a:buSzPts val="2500"/>
              <a:buNone/>
            </a:pPr>
            <a:r>
              <a:rPr lang="en-GB" sz="2500" dirty="0"/>
              <a:t>Each term we host an active </a:t>
            </a:r>
            <a:r>
              <a:rPr lang="en-GB" sz="2500" dirty="0">
                <a:solidFill>
                  <a:srgbClr val="FF0000"/>
                </a:solidFill>
              </a:rPr>
              <a:t>parent forum </a:t>
            </a:r>
            <a:r>
              <a:rPr lang="en-GB" sz="2500" dirty="0"/>
              <a:t>which asks for feedback on many aspects of school life.</a:t>
            </a:r>
            <a:endParaRPr dirty="0"/>
          </a:p>
          <a:p>
            <a:pPr marL="0" lvl="0" indent="0" algn="l" rtl="0">
              <a:lnSpc>
                <a:spcPct val="90000"/>
              </a:lnSpc>
              <a:spcBef>
                <a:spcPts val="1000"/>
              </a:spcBef>
              <a:spcAft>
                <a:spcPts val="0"/>
              </a:spcAft>
              <a:buClr>
                <a:schemeClr val="dk1"/>
              </a:buClr>
              <a:buSzPts val="800"/>
              <a:buNone/>
            </a:pPr>
            <a:endParaRPr sz="800" dirty="0">
              <a:solidFill>
                <a:srgbClr val="FF0000"/>
              </a:solidFill>
            </a:endParaRPr>
          </a:p>
          <a:p>
            <a:pPr marL="0" lvl="0" indent="0" algn="l" rtl="0">
              <a:lnSpc>
                <a:spcPct val="90000"/>
              </a:lnSpc>
              <a:spcBef>
                <a:spcPts val="1000"/>
              </a:spcBef>
              <a:spcAft>
                <a:spcPts val="0"/>
              </a:spcAft>
              <a:buClr>
                <a:srgbClr val="FF0000"/>
              </a:buClr>
              <a:buSzPts val="2500"/>
              <a:buNone/>
            </a:pPr>
            <a:r>
              <a:rPr lang="en-GB" sz="2500" dirty="0">
                <a:solidFill>
                  <a:srgbClr val="FF0000"/>
                </a:solidFill>
              </a:rPr>
              <a:t>Questionnaires </a:t>
            </a:r>
            <a:r>
              <a:rPr lang="en-GB" sz="2500" dirty="0"/>
              <a:t>are sent periodically to collect views too.</a:t>
            </a:r>
            <a:endParaRPr sz="2500" dirty="0">
              <a:solidFill>
                <a:srgbClr val="FF0000"/>
              </a:solidFill>
            </a:endParaRPr>
          </a:p>
          <a:p>
            <a:pPr marL="0" lvl="0" indent="0" algn="l" rtl="0">
              <a:lnSpc>
                <a:spcPct val="90000"/>
              </a:lnSpc>
              <a:spcBef>
                <a:spcPts val="1000"/>
              </a:spcBef>
              <a:spcAft>
                <a:spcPts val="0"/>
              </a:spcAft>
              <a:buClr>
                <a:schemeClr val="dk1"/>
              </a:buClr>
              <a:buSzPts val="2500"/>
              <a:buNone/>
            </a:pPr>
            <a:endParaRPr sz="2500" dirty="0"/>
          </a:p>
          <a:p>
            <a:pPr marL="0" lvl="0" indent="0" algn="l" rtl="0">
              <a:lnSpc>
                <a:spcPct val="90000"/>
              </a:lnSpc>
              <a:spcBef>
                <a:spcPts val="1000"/>
              </a:spcBef>
              <a:spcAft>
                <a:spcPts val="0"/>
              </a:spcAft>
              <a:buClr>
                <a:schemeClr val="dk1"/>
              </a:buClr>
              <a:buSzPts val="2900"/>
              <a:buNone/>
            </a:pPr>
            <a:endParaRPr sz="2900" dirty="0"/>
          </a:p>
          <a:p>
            <a:pPr marL="0" lvl="0" indent="0" algn="l" rtl="0">
              <a:lnSpc>
                <a:spcPct val="90000"/>
              </a:lnSpc>
              <a:spcBef>
                <a:spcPts val="1000"/>
              </a:spcBef>
              <a:spcAft>
                <a:spcPts val="0"/>
              </a:spcAft>
              <a:buClr>
                <a:schemeClr val="dk1"/>
              </a:buClr>
              <a:buSzPts val="2900"/>
              <a:buNone/>
            </a:pPr>
            <a:endParaRPr sz="2900" dirty="0"/>
          </a:p>
          <a:p>
            <a:pPr marL="0" lvl="0" indent="0" algn="l" rtl="0">
              <a:lnSpc>
                <a:spcPct val="90000"/>
              </a:lnSpc>
              <a:spcBef>
                <a:spcPts val="1000"/>
              </a:spcBef>
              <a:spcAft>
                <a:spcPts val="0"/>
              </a:spcAft>
              <a:buClr>
                <a:schemeClr val="dk1"/>
              </a:buClr>
              <a:buSzPts val="2900"/>
              <a:buNone/>
            </a:pPr>
            <a:endParaRPr sz="2900" dirty="0"/>
          </a:p>
          <a:p>
            <a:pPr marL="0" lvl="0" indent="0" algn="l" rtl="0">
              <a:lnSpc>
                <a:spcPct val="90000"/>
              </a:lnSpc>
              <a:spcBef>
                <a:spcPts val="1000"/>
              </a:spcBef>
              <a:spcAft>
                <a:spcPts val="0"/>
              </a:spcAft>
              <a:buClr>
                <a:schemeClr val="dk1"/>
              </a:buClr>
              <a:buSzPts val="2900"/>
              <a:buNone/>
            </a:pPr>
            <a:endParaRPr sz="2900"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0"/>
          <p:cNvSpPr txBox="1">
            <a:spLocks noGrp="1"/>
          </p:cNvSpPr>
          <p:nvPr>
            <p:ph type="ctrTitle"/>
          </p:nvPr>
        </p:nvSpPr>
        <p:spPr>
          <a:xfrm>
            <a:off x="2287632" y="0"/>
            <a:ext cx="7772400" cy="122413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GB"/>
              <a:t>The Year Ahead</a:t>
            </a:r>
            <a:endParaRPr/>
          </a:p>
        </p:txBody>
      </p:sp>
      <p:sp>
        <p:nvSpPr>
          <p:cNvPr id="361" name="Google Shape;361;p40"/>
          <p:cNvSpPr txBox="1">
            <a:spLocks noGrp="1"/>
          </p:cNvSpPr>
          <p:nvPr>
            <p:ph type="subTitle" idx="1"/>
          </p:nvPr>
        </p:nvSpPr>
        <p:spPr>
          <a:xfrm>
            <a:off x="426719" y="2905796"/>
            <a:ext cx="11477897" cy="194421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GB" dirty="0">
                <a:latin typeface="Comic Sans MS"/>
                <a:ea typeface="Comic Sans MS"/>
                <a:cs typeface="Comic Sans MS"/>
                <a:sym typeface="Comic Sans MS"/>
              </a:rPr>
              <a:t>We have already made a fantastic start to the year and it will be a busy one, with lots of exciting topics and activities planned. </a:t>
            </a:r>
            <a:endParaRPr dirty="0">
              <a:latin typeface="Comic Sans MS"/>
              <a:ea typeface="Comic Sans MS"/>
              <a:cs typeface="Comic Sans MS"/>
              <a:sym typeface="Comic Sans MS"/>
            </a:endParaRPr>
          </a:p>
          <a:p>
            <a:pPr marL="0" lvl="0" indent="0" algn="ctr" rtl="0">
              <a:lnSpc>
                <a:spcPct val="90000"/>
              </a:lnSpc>
              <a:spcBef>
                <a:spcPts val="1000"/>
              </a:spcBef>
              <a:spcAft>
                <a:spcPts val="0"/>
              </a:spcAft>
              <a:buClr>
                <a:schemeClr val="dk1"/>
              </a:buClr>
              <a:buSzPts val="2400"/>
              <a:buNone/>
            </a:pPr>
            <a:endParaRPr dirty="0">
              <a:latin typeface="Comic Sans MS"/>
              <a:ea typeface="Comic Sans MS"/>
              <a:cs typeface="Comic Sans MS"/>
              <a:sym typeface="Comic Sans MS"/>
            </a:endParaRPr>
          </a:p>
          <a:p>
            <a:pPr marL="0" lvl="0" indent="0" algn="ctr" rtl="0">
              <a:lnSpc>
                <a:spcPct val="90000"/>
              </a:lnSpc>
              <a:spcBef>
                <a:spcPts val="1000"/>
              </a:spcBef>
              <a:spcAft>
                <a:spcPts val="0"/>
              </a:spcAft>
              <a:buClr>
                <a:schemeClr val="dk1"/>
              </a:buClr>
              <a:buSzPts val="2400"/>
              <a:buNone/>
            </a:pPr>
            <a:r>
              <a:rPr lang="en-GB" dirty="0">
                <a:latin typeface="Comic Sans MS"/>
                <a:ea typeface="Comic Sans MS"/>
                <a:cs typeface="Comic Sans MS"/>
                <a:sym typeface="Comic Sans MS"/>
              </a:rPr>
              <a:t>We’d like to thank you, the parents and guardians, for all your support at home; it really does make all the difference! </a:t>
            </a:r>
            <a:endParaRPr dirty="0">
              <a:latin typeface="Comic Sans MS"/>
              <a:ea typeface="Comic Sans MS"/>
              <a:cs typeface="Comic Sans MS"/>
              <a:sym typeface="Comic Sans MS"/>
            </a:endParaRPr>
          </a:p>
          <a:p>
            <a:pPr marL="0" lvl="0" indent="0" algn="ctr" rtl="0">
              <a:lnSpc>
                <a:spcPct val="90000"/>
              </a:lnSpc>
              <a:spcBef>
                <a:spcPts val="1000"/>
              </a:spcBef>
              <a:spcAft>
                <a:spcPts val="0"/>
              </a:spcAft>
              <a:buClr>
                <a:schemeClr val="dk1"/>
              </a:buClr>
              <a:buSzPts val="2400"/>
              <a:buNone/>
            </a:pPr>
            <a:endParaRPr dirty="0">
              <a:latin typeface="Comic Sans MS"/>
              <a:ea typeface="Comic Sans MS"/>
              <a:cs typeface="Comic Sans MS"/>
              <a:sym typeface="Comic Sans MS"/>
            </a:endParaRPr>
          </a:p>
          <a:p>
            <a:pPr marL="0" lvl="0" indent="0" algn="ctr" rtl="0">
              <a:lnSpc>
                <a:spcPct val="90000"/>
              </a:lnSpc>
              <a:spcBef>
                <a:spcPts val="1000"/>
              </a:spcBef>
              <a:spcAft>
                <a:spcPts val="0"/>
              </a:spcAft>
              <a:buClr>
                <a:schemeClr val="dk1"/>
              </a:buClr>
              <a:buSzPts val="2400"/>
              <a:buNone/>
            </a:pPr>
            <a:r>
              <a:rPr lang="en-GB" dirty="0">
                <a:latin typeface="Comic Sans MS"/>
                <a:ea typeface="Comic Sans MS"/>
                <a:cs typeface="Comic Sans MS"/>
                <a:sym typeface="Comic Sans MS"/>
              </a:rPr>
              <a:t>Please take your time to add any of your ideas onto our mind maps around the classroom.</a:t>
            </a:r>
            <a:endParaRPr dirty="0">
              <a:latin typeface="Comic Sans MS"/>
              <a:ea typeface="Comic Sans MS"/>
              <a:cs typeface="Comic Sans MS"/>
              <a:sym typeface="Comic Sans MS"/>
            </a:endParaRPr>
          </a:p>
        </p:txBody>
      </p:sp>
      <p:pic>
        <p:nvPicPr>
          <p:cNvPr id="362" name="Google Shape;362;p40"/>
          <p:cNvPicPr preferRelativeResize="0"/>
          <p:nvPr/>
        </p:nvPicPr>
        <p:blipFill rotWithShape="1">
          <a:blip r:embed="rId3">
            <a:alphaModFix/>
          </a:blip>
          <a:srcRect t="13225"/>
          <a:stretch/>
        </p:blipFill>
        <p:spPr>
          <a:xfrm>
            <a:off x="2131731" y="1224136"/>
            <a:ext cx="8166498" cy="168166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374" name="Google Shape;374;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3600"/>
              <a:buChar char="•"/>
            </a:pPr>
            <a:r>
              <a:rPr lang="en-GB" sz="3600" b="1">
                <a:solidFill>
                  <a:srgbClr val="FF0000"/>
                </a:solidFill>
              </a:rPr>
              <a:t>School Website-</a:t>
            </a:r>
            <a:br>
              <a:rPr lang="en-GB" sz="3600" b="1">
                <a:solidFill>
                  <a:srgbClr val="FF0000"/>
                </a:solidFill>
              </a:rPr>
            </a:br>
            <a:r>
              <a:rPr lang="en-GB" sz="3600" b="1">
                <a:solidFill>
                  <a:srgbClr val="FF0000"/>
                </a:solidFill>
              </a:rPr>
              <a:t>www.haddenhaminfant.bucks.sch.uk</a:t>
            </a:r>
            <a:endParaRPr sz="3600" b="1">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3"/>
          <p:cNvPicPr preferRelativeResize="0">
            <a:picLocks noGrp="1"/>
          </p:cNvPicPr>
          <p:nvPr>
            <p:ph type="body" idx="1"/>
          </p:nvPr>
        </p:nvPicPr>
        <p:blipFill rotWithShape="1">
          <a:blip r:embed="rId3">
            <a:alphaModFix/>
          </a:blip>
          <a:srcRect t="8818"/>
          <a:stretch/>
        </p:blipFill>
        <p:spPr>
          <a:xfrm>
            <a:off x="2692658" y="1307595"/>
            <a:ext cx="7767523" cy="5016000"/>
          </a:xfrm>
          <a:prstGeom prst="rect">
            <a:avLst/>
          </a:prstGeom>
          <a:noFill/>
          <a:ln>
            <a:noFill/>
          </a:ln>
        </p:spPr>
      </p:pic>
      <p:sp>
        <p:nvSpPr>
          <p:cNvPr id="105" name="Google Shape;105;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PE kit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4"/>
          <p:cNvPicPr preferRelativeResize="0">
            <a:picLocks noGrp="1"/>
          </p:cNvPicPr>
          <p:nvPr>
            <p:ph type="body" idx="1"/>
          </p:nvPr>
        </p:nvPicPr>
        <p:blipFill rotWithShape="1">
          <a:blip r:embed="rId3">
            <a:alphaModFix/>
          </a:blip>
          <a:srcRect b="8284"/>
          <a:stretch/>
        </p:blipFill>
        <p:spPr>
          <a:xfrm>
            <a:off x="703925" y="473416"/>
            <a:ext cx="10077286" cy="6356015"/>
          </a:xfrm>
          <a:prstGeom prst="rect">
            <a:avLst/>
          </a:prstGeom>
          <a:noFill/>
          <a:ln>
            <a:noFill/>
          </a:ln>
        </p:spPr>
      </p:pic>
      <p:sp>
        <p:nvSpPr>
          <p:cNvPr id="111" name="Google Shape;111;p4"/>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EYFS curriculum</a:t>
            </a:r>
            <a:endParaRPr/>
          </a:p>
        </p:txBody>
      </p:sp>
      <p:sp>
        <p:nvSpPr>
          <p:cNvPr id="3" name="TextBox 2"/>
          <p:cNvSpPr txBox="1"/>
          <p:nvPr/>
        </p:nvSpPr>
        <p:spPr>
          <a:xfrm>
            <a:off x="10781211" y="1108364"/>
            <a:ext cx="1064425" cy="646331"/>
          </a:xfrm>
          <a:prstGeom prst="rect">
            <a:avLst/>
          </a:prstGeom>
          <a:noFill/>
        </p:spPr>
        <p:txBody>
          <a:bodyPr wrap="square" rtlCol="0">
            <a:spAutoFit/>
          </a:bodyPr>
          <a:lstStyle/>
          <a:p>
            <a:r>
              <a:rPr lang="en-GB" sz="1800" dirty="0" smtClean="0">
                <a:latin typeface="Comic Sans MS" panose="030F0702030302020204" pitchFamily="66" charset="0"/>
              </a:rPr>
              <a:t>3 prime areas</a:t>
            </a:r>
            <a:endParaRPr lang="en-GB" sz="1800" dirty="0">
              <a:latin typeface="Comic Sans MS" panose="030F0702030302020204" pitchFamily="66" charset="0"/>
            </a:endParaRPr>
          </a:p>
        </p:txBody>
      </p:sp>
      <p:sp>
        <p:nvSpPr>
          <p:cNvPr id="8" name="TextBox 7"/>
          <p:cNvSpPr txBox="1"/>
          <p:nvPr/>
        </p:nvSpPr>
        <p:spPr>
          <a:xfrm>
            <a:off x="10781211" y="4381240"/>
            <a:ext cx="1064425" cy="923330"/>
          </a:xfrm>
          <a:prstGeom prst="rect">
            <a:avLst/>
          </a:prstGeom>
          <a:noFill/>
        </p:spPr>
        <p:txBody>
          <a:bodyPr wrap="square" rtlCol="0">
            <a:spAutoFit/>
          </a:bodyPr>
          <a:lstStyle/>
          <a:p>
            <a:r>
              <a:rPr lang="en-GB" sz="1800" dirty="0" smtClean="0">
                <a:latin typeface="Comic Sans MS" panose="030F0702030302020204" pitchFamily="66" charset="0"/>
              </a:rPr>
              <a:t>4 specific areas</a:t>
            </a:r>
            <a:endParaRPr lang="en-GB" sz="1800" dirty="0">
              <a:latin typeface="Comic Sans MS" panose="030F0702030302020204" pitchFamily="66"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5"/>
          <p:cNvSpPr txBox="1">
            <a:spLocks noGrp="1"/>
          </p:cNvSpPr>
          <p:nvPr>
            <p:ph type="title"/>
          </p:nvPr>
        </p:nvSpPr>
        <p:spPr>
          <a:xfrm>
            <a:off x="546796" y="129598"/>
            <a:ext cx="10515600" cy="10203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EYFS curriculum continued…</a:t>
            </a:r>
            <a:endParaRPr dirty="0"/>
          </a:p>
        </p:txBody>
      </p:sp>
      <p:graphicFrame>
        <p:nvGraphicFramePr>
          <p:cNvPr id="3" name="Table 2"/>
          <p:cNvGraphicFramePr>
            <a:graphicFrameLocks noGrp="1"/>
          </p:cNvGraphicFramePr>
          <p:nvPr>
            <p:extLst>
              <p:ext uri="{D42A27DB-BD31-4B8C-83A1-F6EECF244321}">
                <p14:modId xmlns:p14="http://schemas.microsoft.com/office/powerpoint/2010/main" val="1746360934"/>
              </p:ext>
            </p:extLst>
          </p:nvPr>
        </p:nvGraphicFramePr>
        <p:xfrm>
          <a:off x="927339" y="858981"/>
          <a:ext cx="9158769" cy="5808025"/>
        </p:xfrm>
        <a:graphic>
          <a:graphicData uri="http://schemas.openxmlformats.org/drawingml/2006/table">
            <a:tbl>
              <a:tblPr firstRow="1" firstCol="1" bandRow="1">
                <a:tableStyleId>{5C22544A-7EE6-4342-B048-85BDC9FD1C3A}</a:tableStyleId>
              </a:tblPr>
              <a:tblGrid>
                <a:gridCol w="1307852">
                  <a:extLst>
                    <a:ext uri="{9D8B030D-6E8A-4147-A177-3AD203B41FA5}">
                      <a16:colId xmlns:a16="http://schemas.microsoft.com/office/drawing/2014/main" val="4183173831"/>
                    </a:ext>
                  </a:extLst>
                </a:gridCol>
                <a:gridCol w="1308613">
                  <a:extLst>
                    <a:ext uri="{9D8B030D-6E8A-4147-A177-3AD203B41FA5}">
                      <a16:colId xmlns:a16="http://schemas.microsoft.com/office/drawing/2014/main" val="2312630734"/>
                    </a:ext>
                  </a:extLst>
                </a:gridCol>
                <a:gridCol w="1308613">
                  <a:extLst>
                    <a:ext uri="{9D8B030D-6E8A-4147-A177-3AD203B41FA5}">
                      <a16:colId xmlns:a16="http://schemas.microsoft.com/office/drawing/2014/main" val="3382882375"/>
                    </a:ext>
                  </a:extLst>
                </a:gridCol>
                <a:gridCol w="1307852">
                  <a:extLst>
                    <a:ext uri="{9D8B030D-6E8A-4147-A177-3AD203B41FA5}">
                      <a16:colId xmlns:a16="http://schemas.microsoft.com/office/drawing/2014/main" val="743133816"/>
                    </a:ext>
                  </a:extLst>
                </a:gridCol>
                <a:gridCol w="1308613">
                  <a:extLst>
                    <a:ext uri="{9D8B030D-6E8A-4147-A177-3AD203B41FA5}">
                      <a16:colId xmlns:a16="http://schemas.microsoft.com/office/drawing/2014/main" val="4127631447"/>
                    </a:ext>
                  </a:extLst>
                </a:gridCol>
                <a:gridCol w="1308613">
                  <a:extLst>
                    <a:ext uri="{9D8B030D-6E8A-4147-A177-3AD203B41FA5}">
                      <a16:colId xmlns:a16="http://schemas.microsoft.com/office/drawing/2014/main" val="4149735831"/>
                    </a:ext>
                  </a:extLst>
                </a:gridCol>
                <a:gridCol w="1308613">
                  <a:extLst>
                    <a:ext uri="{9D8B030D-6E8A-4147-A177-3AD203B41FA5}">
                      <a16:colId xmlns:a16="http://schemas.microsoft.com/office/drawing/2014/main" val="3223990612"/>
                    </a:ext>
                  </a:extLst>
                </a:gridCol>
              </a:tblGrid>
              <a:tr h="236451">
                <a:tc>
                  <a:txBody>
                    <a:bodyPr/>
                    <a:lstStyle/>
                    <a:p>
                      <a:pPr algn="ct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dirty="0">
                          <a:effectLst/>
                        </a:rPr>
                        <a:t>Autumn 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Autumn 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Spring 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Spring 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Summer 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Summer 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extLst>
                  <a:ext uri="{0D108BD9-81ED-4DB2-BD59-A6C34878D82A}">
                    <a16:rowId xmlns:a16="http://schemas.microsoft.com/office/drawing/2014/main" val="435561436"/>
                  </a:ext>
                </a:extLst>
              </a:tr>
              <a:tr h="1114375">
                <a:tc>
                  <a:txBody>
                    <a:bodyPr/>
                    <a:lstStyle/>
                    <a:p>
                      <a:pPr algn="ctr">
                        <a:lnSpc>
                          <a:spcPct val="107000"/>
                        </a:lnSpc>
                        <a:spcAft>
                          <a:spcPts val="0"/>
                        </a:spcAft>
                      </a:pPr>
                      <a:r>
                        <a:rPr lang="en-GB" sz="1400" dirty="0">
                          <a:effectLst/>
                        </a:rPr>
                        <a:t>Topic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dirty="0">
                          <a:effectLst/>
                        </a:rPr>
                        <a:t>Super Me, Super You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Let’s Celebrate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dirty="0">
                          <a:effectLst/>
                        </a:rPr>
                        <a:t>Once Upon a Time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Here, There and Everywhere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Growing and Changing</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gn="ctr">
                        <a:lnSpc>
                          <a:spcPct val="107000"/>
                        </a:lnSpc>
                        <a:spcAft>
                          <a:spcPts val="0"/>
                        </a:spcAft>
                      </a:pPr>
                      <a:r>
                        <a:rPr lang="en-GB" sz="1400">
                          <a:effectLst/>
                        </a:rPr>
                        <a:t>Brilliant Beasts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extLst>
                  <a:ext uri="{0D108BD9-81ED-4DB2-BD59-A6C34878D82A}">
                    <a16:rowId xmlns:a16="http://schemas.microsoft.com/office/drawing/2014/main" val="2261321437"/>
                  </a:ext>
                </a:extLst>
              </a:tr>
              <a:tr h="1264301">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Senses, their body, families, people who help us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Diwali, Bonfire Night, </a:t>
                      </a:r>
                      <a:r>
                        <a:rPr lang="en-GB" sz="1400" dirty="0" err="1" smtClean="0">
                          <a:effectLst/>
                        </a:rPr>
                        <a:t>RemembranceChristmas</a:t>
                      </a:r>
                      <a:r>
                        <a:rPr lang="en-GB" sz="1400" dirty="0">
                          <a:effectLst/>
                        </a:rPr>
                        <a:t>, Black History Month</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a:effectLst/>
                        </a:rPr>
                        <a:t>Traditional tales, fairy tales, story telling</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a:effectLst/>
                        </a:rPr>
                        <a:t>Transport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smtClean="0">
                          <a:effectLst/>
                        </a:rPr>
                        <a:t>How </a:t>
                      </a:r>
                      <a:r>
                        <a:rPr lang="en-GB" sz="1400" dirty="0">
                          <a:effectLst/>
                        </a:rPr>
                        <a:t>they have changed, how animals change, plants, seasons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Animals, </a:t>
                      </a:r>
                      <a:r>
                        <a:rPr lang="en-GB" sz="1400" dirty="0" err="1">
                          <a:effectLst/>
                        </a:rPr>
                        <a:t>minibeasts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extLst>
                  <a:ext uri="{0D108BD9-81ED-4DB2-BD59-A6C34878D82A}">
                    <a16:rowId xmlns:a16="http://schemas.microsoft.com/office/drawing/2014/main" val="1106896093"/>
                  </a:ext>
                </a:extLst>
              </a:tr>
              <a:tr h="1717809">
                <a:tc>
                  <a:txBody>
                    <a:bodyPr/>
                    <a:lstStyle/>
                    <a:p>
                      <a:pPr algn="ctr">
                        <a:lnSpc>
                          <a:spcPct val="107000"/>
                        </a:lnSpc>
                        <a:spcAft>
                          <a:spcPts val="0"/>
                        </a:spcAft>
                      </a:pPr>
                      <a:r>
                        <a:rPr lang="en-GB" sz="1400">
                          <a:effectLst/>
                        </a:rPr>
                        <a:t>Suggested</a:t>
                      </a:r>
                    </a:p>
                    <a:p>
                      <a:pPr algn="ctr">
                        <a:lnSpc>
                          <a:spcPct val="107000"/>
                        </a:lnSpc>
                        <a:spcAft>
                          <a:spcPts val="0"/>
                        </a:spcAft>
                      </a:pPr>
                      <a:r>
                        <a:rPr lang="en-GB" sz="1400">
                          <a:effectLst/>
                        </a:rPr>
                        <a:t>Further Enrichment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a:effectLst/>
                        </a:rPr>
                        <a:t>Visitors from people who help us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Experience to celebrate BHM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Waddesdon Manor-Fun with </a:t>
                      </a:r>
                      <a:r>
                        <a:rPr lang="en-GB" sz="1400" dirty="0" err="1">
                          <a:effectLst/>
                        </a:rPr>
                        <a:t>Fairytales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Beckonscot Model Village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dirty="0">
                          <a:effectLst/>
                        </a:rPr>
                        <a:t>Cotswold </a:t>
                      </a:r>
                      <a:r>
                        <a:rPr lang="en-GB" sz="1400" dirty="0" smtClean="0">
                          <a:effectLst/>
                        </a:rPr>
                        <a:t>Wildlife Park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extLst>
                  <a:ext uri="{0D108BD9-81ED-4DB2-BD59-A6C34878D82A}">
                    <a16:rowId xmlns:a16="http://schemas.microsoft.com/office/drawing/2014/main" val="907918760"/>
                  </a:ext>
                </a:extLst>
              </a:tr>
              <a:tr h="1264301">
                <a:tc>
                  <a:txBody>
                    <a:bodyPr/>
                    <a:lstStyle/>
                    <a:p>
                      <a:pPr algn="ctr">
                        <a:lnSpc>
                          <a:spcPct val="107000"/>
                        </a:lnSpc>
                        <a:spcAft>
                          <a:spcPts val="0"/>
                        </a:spcAft>
                      </a:pPr>
                      <a:r>
                        <a:rPr lang="en-GB" sz="1400">
                          <a:effectLst/>
                        </a:rPr>
                        <a:t>R.E.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u="sng">
                          <a:effectLst/>
                        </a:rPr>
                        <a:t>Special People</a:t>
                      </a:r>
                      <a:r>
                        <a:rPr lang="en-GB" sz="1400">
                          <a:effectLst/>
                        </a:rPr>
                        <a:t> Christianity, Judaism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u="sng">
                          <a:effectLst/>
                        </a:rPr>
                        <a:t>Christmas </a:t>
                      </a:r>
                      <a:r>
                        <a:rPr lang="en-GB" sz="1400">
                          <a:effectLst/>
                        </a:rPr>
                        <a:t>Christianity</a:t>
                      </a:r>
                    </a:p>
                    <a:p>
                      <a:pPr>
                        <a:lnSpc>
                          <a:spcPct val="107000"/>
                        </a:lnSpc>
                        <a:spcAft>
                          <a:spcPts val="0"/>
                        </a:spcAft>
                      </a:pPr>
                      <a:r>
                        <a:rPr lang="en-GB" sz="1400">
                          <a:effectLst/>
                        </a:rPr>
                        <a: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u="sng" dirty="0">
                          <a:effectLst/>
                        </a:rPr>
                        <a:t>Celebrations</a:t>
                      </a:r>
                      <a:r>
                        <a:rPr lang="en-GB" sz="1400" dirty="0">
                          <a:effectLst/>
                        </a:rPr>
                        <a:t> Hinduism</a:t>
                      </a:r>
                    </a:p>
                    <a:p>
                      <a:pP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u="sng" dirty="0">
                          <a:effectLst/>
                        </a:rPr>
                        <a:t>Easter </a:t>
                      </a:r>
                      <a:r>
                        <a:rPr lang="en-GB" sz="1400" dirty="0">
                          <a:effectLst/>
                        </a:rPr>
                        <a:t>Christianity</a:t>
                      </a:r>
                    </a:p>
                    <a:p>
                      <a:pP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u="sng" dirty="0">
                          <a:effectLst/>
                        </a:rPr>
                        <a:t>Story time</a:t>
                      </a:r>
                      <a:r>
                        <a:rPr lang="en-GB" sz="1400" dirty="0">
                          <a:effectLst/>
                        </a:rPr>
                        <a:t> Christianity, Islam, Hinduism, Sikhism</a:t>
                      </a:r>
                    </a:p>
                    <a:p>
                      <a:pPr>
                        <a:lnSpc>
                          <a:spcPct val="107000"/>
                        </a:lnSpc>
                        <a:spcAft>
                          <a:spcPts val="0"/>
                        </a:spcAft>
                      </a:pPr>
                      <a:r>
                        <a:rPr lang="en-GB" sz="1400" dirty="0">
                          <a:effectLst/>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tc>
                  <a:txBody>
                    <a:bodyPr/>
                    <a:lstStyle/>
                    <a:p>
                      <a:pPr>
                        <a:lnSpc>
                          <a:spcPct val="107000"/>
                        </a:lnSpc>
                        <a:spcAft>
                          <a:spcPts val="0"/>
                        </a:spcAft>
                      </a:pPr>
                      <a:r>
                        <a:rPr lang="en-GB" sz="1400" u="sng" dirty="0">
                          <a:effectLst/>
                        </a:rPr>
                        <a:t>Special places</a:t>
                      </a:r>
                      <a:r>
                        <a:rPr lang="en-GB" sz="1400" dirty="0">
                          <a:effectLst/>
                        </a:rPr>
                        <a:t> Christianity, Islam, Judaism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626" marR="62626" marT="0" marB="0"/>
                </a:tc>
                <a:extLst>
                  <a:ext uri="{0D108BD9-81ED-4DB2-BD59-A6C34878D82A}">
                    <a16:rowId xmlns:a16="http://schemas.microsoft.com/office/drawing/2014/main" val="2229712195"/>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EYFS curriculum continued…</a:t>
            </a:r>
            <a:endParaRPr lang="en-GB" dirty="0"/>
          </a:p>
        </p:txBody>
      </p:sp>
      <p:sp>
        <p:nvSpPr>
          <p:cNvPr id="3" name="Text Placeholder 2"/>
          <p:cNvSpPr>
            <a:spLocks noGrp="1"/>
          </p:cNvSpPr>
          <p:nvPr>
            <p:ph type="body" idx="1"/>
          </p:nvPr>
        </p:nvSpPr>
        <p:spPr/>
        <p:txBody>
          <a:bodyPr/>
          <a:lstStyle/>
          <a:p>
            <a:r>
              <a:rPr lang="en-GB" dirty="0"/>
              <a:t>Music we follow the KAPOW scheme of work.</a:t>
            </a:r>
          </a:p>
          <a:p>
            <a:r>
              <a:rPr lang="en-GB" dirty="0"/>
              <a:t>P.E. - Athletes in Motion with Mr Clark and continuous physical development opportunities across the </a:t>
            </a:r>
            <a:r>
              <a:rPr lang="en-GB" dirty="0" smtClean="0"/>
              <a:t>week</a:t>
            </a:r>
            <a:endParaRPr lang="en-GB" dirty="0"/>
          </a:p>
        </p:txBody>
      </p:sp>
    </p:spTree>
    <p:extLst>
      <p:ext uri="{BB962C8B-B14F-4D97-AF65-F5344CB8AC3E}">
        <p14:creationId xmlns:p14="http://schemas.microsoft.com/office/powerpoint/2010/main" val="2299664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txBox="1">
            <a:spLocks noGrp="1"/>
          </p:cNvSpPr>
          <p:nvPr>
            <p:ph type="title"/>
          </p:nvPr>
        </p:nvSpPr>
        <p:spPr>
          <a:xfrm>
            <a:off x="738540" y="8205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dirty="0"/>
              <a:t>Characteristics of </a:t>
            </a:r>
            <a:r>
              <a:rPr lang="en-GB" dirty="0" smtClean="0"/>
              <a:t>Effective </a:t>
            </a:r>
            <a:r>
              <a:rPr lang="en-GB" dirty="0"/>
              <a:t>L</a:t>
            </a:r>
            <a:r>
              <a:rPr lang="en-GB" dirty="0" smtClean="0"/>
              <a:t>earning</a:t>
            </a:r>
            <a:endParaRPr dirty="0"/>
          </a:p>
        </p:txBody>
      </p:sp>
      <p:pic>
        <p:nvPicPr>
          <p:cNvPr id="123" name="Google Shape;123;p6"/>
          <p:cNvPicPr preferRelativeResize="0">
            <a:picLocks noGrp="1"/>
          </p:cNvPicPr>
          <p:nvPr>
            <p:ph type="body" idx="1"/>
          </p:nvPr>
        </p:nvPicPr>
        <p:blipFill rotWithShape="1">
          <a:blip r:embed="rId3">
            <a:alphaModFix/>
          </a:blip>
          <a:srcRect/>
          <a:stretch/>
        </p:blipFill>
        <p:spPr>
          <a:xfrm>
            <a:off x="213517" y="1276985"/>
            <a:ext cx="3625601" cy="2267404"/>
          </a:xfrm>
          <a:prstGeom prst="rect">
            <a:avLst/>
          </a:prstGeom>
          <a:noFill/>
          <a:ln>
            <a:noFill/>
          </a:ln>
        </p:spPr>
      </p:pic>
      <p:pic>
        <p:nvPicPr>
          <p:cNvPr id="124" name="Google Shape;124;p6"/>
          <p:cNvPicPr preferRelativeResize="0"/>
          <p:nvPr/>
        </p:nvPicPr>
        <p:blipFill rotWithShape="1">
          <a:blip r:embed="rId4">
            <a:alphaModFix/>
          </a:blip>
          <a:srcRect/>
          <a:stretch/>
        </p:blipFill>
        <p:spPr>
          <a:xfrm>
            <a:off x="4065670" y="1276985"/>
            <a:ext cx="3917526" cy="2267404"/>
          </a:xfrm>
          <a:prstGeom prst="rect">
            <a:avLst/>
          </a:prstGeom>
          <a:noFill/>
          <a:ln>
            <a:noFill/>
          </a:ln>
        </p:spPr>
      </p:pic>
      <p:pic>
        <p:nvPicPr>
          <p:cNvPr id="125" name="Google Shape;125;p6"/>
          <p:cNvPicPr preferRelativeResize="0"/>
          <p:nvPr/>
        </p:nvPicPr>
        <p:blipFill rotWithShape="1">
          <a:blip r:embed="rId5">
            <a:alphaModFix/>
          </a:blip>
          <a:srcRect/>
          <a:stretch/>
        </p:blipFill>
        <p:spPr>
          <a:xfrm>
            <a:off x="8201948" y="1299936"/>
            <a:ext cx="3577215" cy="2267404"/>
          </a:xfrm>
          <a:prstGeom prst="rect">
            <a:avLst/>
          </a:prstGeom>
          <a:noFill/>
          <a:ln>
            <a:noFill/>
          </a:ln>
        </p:spPr>
      </p:pic>
      <p:pic>
        <p:nvPicPr>
          <p:cNvPr id="126" name="Google Shape;126;p6"/>
          <p:cNvPicPr preferRelativeResize="0"/>
          <p:nvPr/>
        </p:nvPicPr>
        <p:blipFill rotWithShape="1">
          <a:blip r:embed="rId6">
            <a:alphaModFix/>
          </a:blip>
          <a:srcRect t="15475"/>
          <a:stretch/>
        </p:blipFill>
        <p:spPr>
          <a:xfrm>
            <a:off x="0" y="3840481"/>
            <a:ext cx="5902513" cy="2951660"/>
          </a:xfrm>
          <a:prstGeom prst="rect">
            <a:avLst/>
          </a:prstGeom>
          <a:noFill/>
          <a:ln>
            <a:noFill/>
          </a:ln>
        </p:spPr>
      </p:pic>
      <p:pic>
        <p:nvPicPr>
          <p:cNvPr id="127" name="Google Shape;127;p6"/>
          <p:cNvPicPr preferRelativeResize="0"/>
          <p:nvPr/>
        </p:nvPicPr>
        <p:blipFill rotWithShape="1">
          <a:blip r:embed="rId7">
            <a:alphaModFix/>
          </a:blip>
          <a:srcRect/>
          <a:stretch/>
        </p:blipFill>
        <p:spPr>
          <a:xfrm>
            <a:off x="6024433" y="3840481"/>
            <a:ext cx="5993697" cy="286511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Day in the life</a:t>
            </a:r>
            <a:endParaRPr/>
          </a:p>
        </p:txBody>
      </p:sp>
      <p:graphicFrame>
        <p:nvGraphicFramePr>
          <p:cNvPr id="133" name="Google Shape;133;p7"/>
          <p:cNvGraphicFramePr/>
          <p:nvPr>
            <p:extLst>
              <p:ext uri="{D42A27DB-BD31-4B8C-83A1-F6EECF244321}">
                <p14:modId xmlns:p14="http://schemas.microsoft.com/office/powerpoint/2010/main" val="932966865"/>
              </p:ext>
            </p:extLst>
          </p:nvPr>
        </p:nvGraphicFramePr>
        <p:xfrm>
          <a:off x="618309" y="1599562"/>
          <a:ext cx="7399600" cy="4385602"/>
        </p:xfrm>
        <a:graphic>
          <a:graphicData uri="http://schemas.openxmlformats.org/presentationml/2006/ole">
            <mc:AlternateContent xmlns:mc="http://schemas.openxmlformats.org/markup-compatibility/2006">
              <mc:Choice xmlns:v="urn:schemas-microsoft-com:vml" Requires="v">
                <p:oleObj spid="_x0000_s1039" r:id="rId4" imgW="7957140" imgH="4906557" progId="Word.Document.12">
                  <p:embed/>
                </p:oleObj>
              </mc:Choice>
              <mc:Fallback>
                <p:oleObj r:id="rId4" imgW="7957140" imgH="4906557" progId="Word.Document.12">
                  <p:embed/>
                  <p:pic>
                    <p:nvPicPr>
                      <p:cNvPr id="133" name="Google Shape;133;p7"/>
                      <p:cNvPicPr preferRelativeResize="0"/>
                      <p:nvPr/>
                    </p:nvPicPr>
                    <p:blipFill rotWithShape="1">
                      <a:blip r:embed="rId5">
                        <a:alphaModFix/>
                      </a:blip>
                      <a:srcRect/>
                      <a:stretch/>
                    </p:blipFill>
                    <p:spPr>
                      <a:xfrm>
                        <a:off x="618309" y="1599562"/>
                        <a:ext cx="7399600" cy="4385602"/>
                      </a:xfrm>
                      <a:prstGeom prst="rect">
                        <a:avLst/>
                      </a:prstGeom>
                      <a:noFill/>
                      <a:ln>
                        <a:noFill/>
                      </a:ln>
                    </p:spPr>
                  </p:pic>
                </p:oleObj>
              </mc:Fallback>
            </mc:AlternateContent>
          </a:graphicData>
        </a:graphic>
      </p:graphicFrame>
      <p:sp>
        <p:nvSpPr>
          <p:cNvPr id="134" name="Google Shape;134;p7"/>
          <p:cNvSpPr txBox="1"/>
          <p:nvPr/>
        </p:nvSpPr>
        <p:spPr>
          <a:xfrm>
            <a:off x="8017909" y="1599562"/>
            <a:ext cx="4008820" cy="4062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0" i="0" u="none" strike="noStrike" cap="none" dirty="0" smtClean="0">
                <a:solidFill>
                  <a:schemeClr val="dk1"/>
                </a:solidFill>
                <a:latin typeface="Comic Sans MS"/>
                <a:ea typeface="Comic Sans MS"/>
                <a:cs typeface="Comic Sans MS"/>
                <a:sym typeface="Comic Sans MS"/>
              </a:rPr>
              <a:t>Rolling fruit snack </a:t>
            </a:r>
            <a:r>
              <a:rPr lang="en-GB" sz="1600" b="0" i="0" u="none" strike="noStrike" cap="none" dirty="0">
                <a:solidFill>
                  <a:schemeClr val="dk1"/>
                </a:solidFill>
                <a:latin typeface="Comic Sans MS"/>
                <a:ea typeface="Comic Sans MS"/>
                <a:cs typeface="Comic Sans MS"/>
                <a:sym typeface="Comic Sans MS"/>
              </a:rPr>
              <a:t>and milk </a:t>
            </a:r>
            <a:r>
              <a:rPr lang="en-GB" sz="1600" b="0" i="0" u="none" strike="noStrike" cap="none" dirty="0" smtClean="0">
                <a:solidFill>
                  <a:schemeClr val="dk1"/>
                </a:solidFill>
                <a:latin typeface="Comic Sans MS"/>
                <a:ea typeface="Comic Sans MS"/>
                <a:cs typeface="Comic Sans MS"/>
                <a:sym typeface="Comic Sans MS"/>
              </a:rPr>
              <a:t>9:30-11am</a:t>
            </a:r>
          </a:p>
          <a:p>
            <a:pPr marL="0" marR="0" lvl="0" indent="0" algn="l" rtl="0">
              <a:spcBef>
                <a:spcPts val="0"/>
              </a:spcBef>
              <a:spcAft>
                <a:spcPts val="0"/>
              </a:spcAft>
              <a:buNone/>
            </a:pPr>
            <a:r>
              <a:rPr lang="en-GB" sz="1600" dirty="0" smtClean="0">
                <a:solidFill>
                  <a:schemeClr val="dk1"/>
                </a:solidFill>
                <a:latin typeface="Comic Sans MS"/>
                <a:sym typeface="Comic Sans MS"/>
              </a:rPr>
              <a:t>Please do not provide extra snacks for your child due to potential allergies. Children have open access to their water bottles throughout the day and we encourage drinking, eating the government provided fruit snack and eating their lunch.</a:t>
            </a:r>
          </a:p>
          <a:p>
            <a:pPr marL="0" marR="0" lvl="0" indent="0" algn="l" rtl="0">
              <a:spcBef>
                <a:spcPts val="0"/>
              </a:spcBef>
              <a:spcAft>
                <a:spcPts val="0"/>
              </a:spcAft>
              <a:buNone/>
            </a:pPr>
            <a:endParaRPr lang="en-GB" sz="1600" dirty="0">
              <a:solidFill>
                <a:schemeClr val="dk1"/>
              </a:solidFill>
              <a:latin typeface="Comic Sans MS"/>
              <a:sym typeface="Comic Sans MS"/>
            </a:endParaRPr>
          </a:p>
          <a:p>
            <a:pPr marL="0" marR="0" lvl="0" indent="0" algn="l" rtl="0">
              <a:spcBef>
                <a:spcPts val="0"/>
              </a:spcBef>
              <a:spcAft>
                <a:spcPts val="0"/>
              </a:spcAft>
              <a:buNone/>
            </a:pPr>
            <a:endParaRPr lang="en-GB" sz="1600" dirty="0">
              <a:solidFill>
                <a:schemeClr val="dk1"/>
              </a:solidFill>
              <a:latin typeface="Comic Sans MS"/>
              <a:sym typeface="Comic Sans MS"/>
            </a:endParaRPr>
          </a:p>
          <a:p>
            <a:pPr marL="0" marR="0" lvl="0" indent="0" algn="l" rtl="0">
              <a:spcBef>
                <a:spcPts val="0"/>
              </a:spcBef>
              <a:spcAft>
                <a:spcPts val="0"/>
              </a:spcAft>
              <a:buNone/>
            </a:pPr>
            <a:endParaRPr sz="1800" dirty="0"/>
          </a:p>
          <a:p>
            <a:pPr marL="0" marR="0" lvl="0" indent="0" algn="l" rtl="0">
              <a:spcBef>
                <a:spcPts val="0"/>
              </a:spcBef>
              <a:spcAft>
                <a:spcPts val="0"/>
              </a:spcAft>
              <a:buNone/>
            </a:pPr>
            <a:r>
              <a:rPr lang="en-GB" sz="1600" dirty="0" smtClean="0">
                <a:solidFill>
                  <a:schemeClr val="dk1"/>
                </a:solidFill>
                <a:latin typeface="Comic Sans MS"/>
                <a:ea typeface="Comic Sans MS"/>
                <a:cs typeface="Comic Sans MS"/>
                <a:sym typeface="Comic Sans MS"/>
              </a:rPr>
              <a:t>Reading Book </a:t>
            </a:r>
            <a:r>
              <a:rPr lang="en-GB" sz="1600" dirty="0">
                <a:solidFill>
                  <a:schemeClr val="dk1"/>
                </a:solidFill>
                <a:latin typeface="Comic Sans MS"/>
                <a:ea typeface="Comic Sans MS"/>
                <a:cs typeface="Comic Sans MS"/>
                <a:sym typeface="Comic Sans MS"/>
              </a:rPr>
              <a:t>change- </a:t>
            </a:r>
            <a:r>
              <a:rPr lang="en-GB" sz="1600" b="1" dirty="0" smtClean="0">
                <a:solidFill>
                  <a:schemeClr val="dk1"/>
                </a:solidFill>
                <a:latin typeface="Comic Sans MS"/>
                <a:ea typeface="Comic Sans MS"/>
                <a:cs typeface="Comic Sans MS"/>
                <a:sym typeface="Comic Sans MS"/>
              </a:rPr>
              <a:t>Please make sure reading books and diaries are in their </a:t>
            </a:r>
            <a:r>
              <a:rPr lang="en-GB" sz="1600" b="1" dirty="0" err="1" smtClean="0">
                <a:solidFill>
                  <a:schemeClr val="dk1"/>
                </a:solidFill>
                <a:latin typeface="Comic Sans MS"/>
                <a:ea typeface="Comic Sans MS"/>
                <a:cs typeface="Comic Sans MS"/>
                <a:sym typeface="Comic Sans MS"/>
              </a:rPr>
              <a:t>bookbags</a:t>
            </a:r>
            <a:r>
              <a:rPr lang="en-GB" sz="1600" b="1" dirty="0" smtClean="0">
                <a:solidFill>
                  <a:schemeClr val="dk1"/>
                </a:solidFill>
                <a:latin typeface="Comic Sans MS"/>
                <a:ea typeface="Comic Sans MS"/>
                <a:cs typeface="Comic Sans MS"/>
                <a:sym typeface="Comic Sans MS"/>
              </a:rPr>
              <a:t> everyday</a:t>
            </a:r>
            <a:r>
              <a:rPr lang="en-GB" sz="1600" dirty="0" smtClean="0">
                <a:solidFill>
                  <a:schemeClr val="dk1"/>
                </a:solidFill>
                <a:latin typeface="Comic Sans MS"/>
                <a:ea typeface="Comic Sans MS"/>
                <a:cs typeface="Comic Sans MS"/>
                <a:sym typeface="Comic Sans MS"/>
              </a:rPr>
              <a:t> and we will change reading books on a Tuesday.</a:t>
            </a:r>
            <a:endParaRPr sz="1800" dirty="0"/>
          </a:p>
          <a:p>
            <a:pPr marL="0" marR="0" lvl="0" indent="0" algn="l" rtl="0">
              <a:spcBef>
                <a:spcPts val="0"/>
              </a:spcBef>
              <a:spcAft>
                <a:spcPts val="0"/>
              </a:spcAft>
              <a:buNone/>
            </a:pPr>
            <a:r>
              <a:rPr lang="en-GB" sz="1600" dirty="0">
                <a:solidFill>
                  <a:schemeClr val="dk1"/>
                </a:solidFill>
                <a:latin typeface="Comic Sans MS"/>
                <a:ea typeface="Comic Sans MS"/>
                <a:cs typeface="Comic Sans MS"/>
                <a:sym typeface="Comic Sans MS"/>
              </a:rPr>
              <a:t>Library book changed on Friday</a:t>
            </a:r>
            <a:endParaRPr sz="1600" dirty="0">
              <a:solidFill>
                <a:schemeClr val="dk1"/>
              </a:solidFill>
              <a:latin typeface="Comic Sans MS"/>
              <a:ea typeface="Comic Sans MS"/>
              <a:cs typeface="Comic Sans MS"/>
              <a:sym typeface="Comic Sans MS"/>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TotalTime>
  <Words>1686</Words>
  <Application>Microsoft Office PowerPoint</Application>
  <PresentationFormat>Widescreen</PresentationFormat>
  <Paragraphs>198</Paragraphs>
  <Slides>38</Slides>
  <Notes>30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4" baseType="lpstr">
      <vt:lpstr>Arial</vt:lpstr>
      <vt:lpstr>Calibri</vt:lpstr>
      <vt:lpstr>Comic Sans MS</vt:lpstr>
      <vt:lpstr>Times New Roman</vt:lpstr>
      <vt:lpstr>Office Theme</vt:lpstr>
      <vt:lpstr>Microsoft Word Document</vt:lpstr>
      <vt:lpstr>Welcome to the EYFS curriculum at Haddenham Community Infant School</vt:lpstr>
      <vt:lpstr>In EYFS…</vt:lpstr>
      <vt:lpstr>PowerPoint Presentation</vt:lpstr>
      <vt:lpstr>PE kit</vt:lpstr>
      <vt:lpstr>EYFS curriculum</vt:lpstr>
      <vt:lpstr>EYFS curriculum continued…</vt:lpstr>
      <vt:lpstr>EYFS curriculum continued…</vt:lpstr>
      <vt:lpstr>Characteristics of Effective Learning</vt:lpstr>
      <vt:lpstr>Day in the life</vt:lpstr>
      <vt:lpstr>Phonics</vt:lpstr>
      <vt:lpstr>PowerPoint Presentation</vt:lpstr>
      <vt:lpstr>PowerPoint Presentation</vt:lpstr>
      <vt:lpstr>PowerPoint Presentation</vt:lpstr>
      <vt:lpstr>PowerPoint Presentation</vt:lpstr>
      <vt:lpstr>Phonics Definitions</vt:lpstr>
      <vt:lpstr>PowerPoint Presentation</vt:lpstr>
      <vt:lpstr>PowerPoint Presentation</vt:lpstr>
      <vt:lpstr>PowerPoint Presentation</vt:lpstr>
      <vt:lpstr>Pronouncing the phonemes</vt:lpstr>
      <vt:lpstr>PowerPoint Presentation</vt:lpstr>
      <vt:lpstr>PowerPoint Presentation</vt:lpstr>
      <vt:lpstr>PowerPoint Presentation</vt:lpstr>
      <vt:lpstr>PowerPoint Presentation</vt:lpstr>
      <vt:lpstr>Parent newsletter </vt:lpstr>
      <vt:lpstr>Maths- White Rose   </vt:lpstr>
      <vt:lpstr>Maths- Key language  </vt:lpstr>
      <vt:lpstr>PowerPoint Presentation</vt:lpstr>
      <vt:lpstr>How can I help my child?</vt:lpstr>
      <vt:lpstr>Throughout the year we will be practising these key skills…</vt:lpstr>
      <vt:lpstr>Useful websites</vt:lpstr>
      <vt:lpstr>PowerPoint Presentation</vt:lpstr>
      <vt:lpstr>PowerPoint Presentation</vt:lpstr>
      <vt:lpstr>Pre-teaching vocabulary: The ‘next week we are learning’ newsletter is a useful tool to support your child at home with new vocabulary that might be coming up the following week. We work a lot on introducing and developing vocabulary linked to our topics. If you notice your child hasn’t come across a word before below are some steps to take and continue to repeat to embed the vocabulary into their working memory.</vt:lpstr>
      <vt:lpstr>Medical Information</vt:lpstr>
      <vt:lpstr>Key Information </vt:lpstr>
      <vt:lpstr>Communication and parents forum</vt:lpstr>
      <vt:lpstr>The Year Ahead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EYFS curriculum at Haddenham Community Infant School</dc:title>
  <dc:creator>rlewis</dc:creator>
  <cp:lastModifiedBy>kcrump</cp:lastModifiedBy>
  <cp:revision>21</cp:revision>
  <dcterms:created xsi:type="dcterms:W3CDTF">2022-09-16T13:19:34Z</dcterms:created>
  <dcterms:modified xsi:type="dcterms:W3CDTF">2023-09-08T14:06:10Z</dcterms:modified>
</cp:coreProperties>
</file>